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0" r:id="rId3"/>
    <p:sldId id="261" r:id="rId4"/>
    <p:sldId id="309" r:id="rId5"/>
    <p:sldId id="280" r:id="rId6"/>
    <p:sldId id="287" r:id="rId7"/>
    <p:sldId id="290" r:id="rId8"/>
    <p:sldId id="292" r:id="rId9"/>
    <p:sldId id="299" r:id="rId10"/>
    <p:sldId id="300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19" r:id="rId30"/>
    <p:sldId id="320" r:id="rId31"/>
    <p:sldId id="321" r:id="rId32"/>
    <p:sldId id="306" r:id="rId33"/>
    <p:sldId id="262" r:id="rId34"/>
    <p:sldId id="322" r:id="rId35"/>
    <p:sldId id="323" r:id="rId36"/>
    <p:sldId id="324" r:id="rId37"/>
    <p:sldId id="325" r:id="rId38"/>
    <p:sldId id="296" r:id="rId39"/>
    <p:sldId id="326" r:id="rId40"/>
    <p:sldId id="327" r:id="rId41"/>
    <p:sldId id="328" r:id="rId42"/>
    <p:sldId id="307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ogo\Google%20Drive\21.04.16%20Conselho%20de%20Administra&#231;&#227;o\2020\1%20Recei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ogo\Google%20Drive\21.04.16%20Conselho%20de%20Administra&#231;&#227;o\2020\2%20Receita%20hist&#243;ric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ogo\Google%20Drive\21.04.16%20Conselho%20de%20Administra&#231;&#227;o\2017\Base%20Apresenta&#231;&#227;o%20-%20Conselho%20IEF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Apresenta&#231;&#227;o%20Conselho%20de%20Administra&#231;&#227;o\Base%20Apresenta&#231;&#227;o%20-%20Conselho%20IEF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ogo\Google%20Drive\21.04.16%20Conselho%20de%20Administra&#231;&#227;o\2018\Base%20Apresenta&#231;&#227;o%20-%20Conselho%20IEF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Apresenta&#231;&#227;o%20Conselho%20de%20Administra&#231;&#227;o\Base%20Apresenta&#231;&#227;o%20-%20Conselho%20IEF%202018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ogo\Google%20Drive\21.04.16%20Conselho%20de%20Administra&#231;&#227;o\2019\Base%20Apresenta&#231;&#227;o%20-%20Conselho%20IEF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Apresenta&#231;&#227;o%20Conselho%20de%20Administra&#231;&#227;o\Base%20Apresenta&#231;&#227;o%20-%20Conselho%20IEF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F3-4F83-B6AF-CDBB7FD8690E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F3-4F83-B6AF-CDBB7FD8690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F3-4F83-B6AF-CDBB7FD8690E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F3-4F83-B6AF-CDBB7FD8690E}"/>
              </c:ext>
            </c:extLst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F3-4F83-B6AF-CDBB7FD8690E}"/>
              </c:ext>
            </c:extLst>
          </c:dPt>
          <c:dPt>
            <c:idx val="5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CF3-4F83-B6AF-CDBB7FD8690E}"/>
              </c:ext>
            </c:extLst>
          </c:dPt>
          <c:dPt>
            <c:idx val="6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CF3-4F83-B6AF-CDBB7FD8690E}"/>
              </c:ext>
            </c:extLst>
          </c:dPt>
          <c:dPt>
            <c:idx val="7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CF3-4F83-B6AF-CDBB7FD8690E}"/>
              </c:ext>
            </c:extLst>
          </c:dPt>
          <c:dPt>
            <c:idx val="8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CF3-4F83-B6AF-CDBB7FD8690E}"/>
              </c:ext>
            </c:extLst>
          </c:dPt>
          <c:dPt>
            <c:idx val="9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CF3-4F83-B6AF-CDBB7FD8690E}"/>
              </c:ext>
            </c:extLst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CF3-4F83-B6AF-CDBB7FD8690E}"/>
              </c:ext>
            </c:extLst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CF3-4F83-B6AF-CDBB7FD8690E}"/>
              </c:ext>
            </c:extLst>
          </c:dPt>
          <c:dPt>
            <c:idx val="1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CF3-4F83-B6AF-CDBB7FD8690E}"/>
              </c:ext>
            </c:extLst>
          </c:dPt>
          <c:dPt>
            <c:idx val="1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7CF3-4F83-B6AF-CDBB7FD8690E}"/>
              </c:ext>
            </c:extLst>
          </c:dPt>
          <c:dPt>
            <c:idx val="1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7CF3-4F83-B6AF-CDBB7FD8690E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1E-7CF3-4F83-B6AF-CDBB7FD8690E}"/>
              </c:ext>
            </c:extLst>
          </c:dPt>
          <c:cat>
            <c:strRef>
              <c:f>GRÁFICO!$B$3:$B$11</c:f>
              <c:strCache>
                <c:ptCount val="9"/>
                <c:pt idx="0">
                  <c:v>TAXA  FLORESTAL</c:v>
                </c:pt>
                <c:pt idx="1">
                  <c:v>TAXA DE FISCALIZAÇÃO DE RECURSOS MINERÁRIOS - TFRM</c:v>
                </c:pt>
                <c:pt idx="2">
                  <c:v>RECURSOS DIRETAMENTE ARRECADADOS</c:v>
                </c:pt>
                <c:pt idx="3">
                  <c:v>RECURSOS DIRETAMENTE ARRECADADOS COM VINCULACAO ESPECIFICA</c:v>
                </c:pt>
                <c:pt idx="4">
                  <c:v>COMPENSAÇÃO FINANCEIRA PELA UTILIZAÇÃO DE RECURSOS HÍDRICOS - CFURH</c:v>
                </c:pt>
                <c:pt idx="5">
                  <c:v>TAXA DE EXPEDIENTE - ADMINISTRACAO INDIRETA</c:v>
                </c:pt>
                <c:pt idx="6">
                  <c:v>TAXA DE CONTROLE E FISCALIZACAO AMBIENTAL - TFAMG</c:v>
                </c:pt>
                <c:pt idx="7">
                  <c:v>ALIENACAO DE BENS DE ENTIDADES ESTADUAIS</c:v>
                </c:pt>
                <c:pt idx="8">
                  <c:v>DEMAIS RECEITAS (CONVÊNIOS, ACORDOS)</c:v>
                </c:pt>
              </c:strCache>
            </c:strRef>
          </c:cat>
          <c:val>
            <c:numRef>
              <c:f>GRÁFICO!$C$3:$C$11</c:f>
              <c:numCache>
                <c:formatCode>#,##0.00</c:formatCode>
                <c:ptCount val="9"/>
                <c:pt idx="0">
                  <c:v>69044553.320000008</c:v>
                </c:pt>
                <c:pt idx="1">
                  <c:v>44549182.310000002</c:v>
                </c:pt>
                <c:pt idx="2">
                  <c:v>24643617.739999998</c:v>
                </c:pt>
                <c:pt idx="3">
                  <c:v>16244595.949999999</c:v>
                </c:pt>
                <c:pt idx="4">
                  <c:v>16150750.99</c:v>
                </c:pt>
                <c:pt idx="5">
                  <c:v>13951083.35</c:v>
                </c:pt>
                <c:pt idx="6">
                  <c:v>3349294.23</c:v>
                </c:pt>
                <c:pt idx="7">
                  <c:v>673503</c:v>
                </c:pt>
                <c:pt idx="8">
                  <c:v>6213.64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CF3-4F83-B6AF-CDBB7FD86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6138357300806655"/>
          <c:y val="1.5356119159138256E-2"/>
          <c:w val="0.35843946691129636"/>
          <c:h val="0.96549353982685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9346374143777"/>
          <c:y val="2.6936024339214205E-2"/>
          <c:w val="0.81030757141202836"/>
          <c:h val="0.708459473430610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GRÁFICO!$C$4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 FLORESTAL</c:v>
                </c:pt>
                <c:pt idx="1">
                  <c:v>TFRM</c:v>
                </c:pt>
                <c:pt idx="2">
                  <c:v>RDA LIVRE UTILIZAÇÃO</c:v>
                </c:pt>
                <c:pt idx="3">
                  <c:v>RDA COM VINCULAÇÃO ESPECÍFICA</c:v>
                </c:pt>
                <c:pt idx="4">
                  <c:v>CFURH</c:v>
                </c:pt>
                <c:pt idx="5">
                  <c:v>TAXA DE EXPEDIENTE</c:v>
                </c:pt>
                <c:pt idx="6">
                  <c:v>TFAMG</c:v>
                </c:pt>
                <c:pt idx="7">
                  <c:v>ALIENACAO DE BENS</c:v>
                </c:pt>
                <c:pt idx="8">
                  <c:v>CONVÊNIOS</c:v>
                </c:pt>
                <c:pt idx="9">
                  <c:v>DEMAIS (REC. ORDINÁRIOS, ACORDOS, DANOS)</c:v>
                </c:pt>
              </c:strCache>
            </c:strRef>
          </c:cat>
          <c:val>
            <c:numRef>
              <c:f>GRÁFICO!$C$5:$C$14</c:f>
              <c:numCache>
                <c:formatCode>#,##0.00</c:formatCode>
                <c:ptCount val="10"/>
                <c:pt idx="0">
                  <c:v>80562922.5</c:v>
                </c:pt>
                <c:pt idx="1">
                  <c:v>0</c:v>
                </c:pt>
                <c:pt idx="2">
                  <c:v>26542193.25</c:v>
                </c:pt>
                <c:pt idx="3">
                  <c:v>35929421.700000003</c:v>
                </c:pt>
                <c:pt idx="4">
                  <c:v>31243161.550000001</c:v>
                </c:pt>
                <c:pt idx="5">
                  <c:v>16458907.26</c:v>
                </c:pt>
                <c:pt idx="6">
                  <c:v>763176.9</c:v>
                </c:pt>
                <c:pt idx="7">
                  <c:v>110338.76</c:v>
                </c:pt>
                <c:pt idx="8">
                  <c:v>4771933.0599999996</c:v>
                </c:pt>
                <c:pt idx="9">
                  <c:v>295505.5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4-444A-ABC1-31B2F1AEAE74}"/>
            </c:ext>
          </c:extLst>
        </c:ser>
        <c:ser>
          <c:idx val="1"/>
          <c:order val="1"/>
          <c:tx>
            <c:strRef>
              <c:f>GRÁFICO!$D$4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 FLORESTAL</c:v>
                </c:pt>
                <c:pt idx="1">
                  <c:v>TFRM</c:v>
                </c:pt>
                <c:pt idx="2">
                  <c:v>RDA LIVRE UTILIZAÇÃO</c:v>
                </c:pt>
                <c:pt idx="3">
                  <c:v>RDA COM VINCULAÇÃO ESPECÍFICA</c:v>
                </c:pt>
                <c:pt idx="4">
                  <c:v>CFURH</c:v>
                </c:pt>
                <c:pt idx="5">
                  <c:v>TAXA DE EXPEDIENTE</c:v>
                </c:pt>
                <c:pt idx="6">
                  <c:v>TFAMG</c:v>
                </c:pt>
                <c:pt idx="7">
                  <c:v>ALIENACAO DE BENS</c:v>
                </c:pt>
                <c:pt idx="8">
                  <c:v>CONVÊNIOS</c:v>
                </c:pt>
                <c:pt idx="9">
                  <c:v>DEMAIS (REC. ORDINÁRIOS, ACORDOS, DANOS)</c:v>
                </c:pt>
              </c:strCache>
            </c:strRef>
          </c:cat>
          <c:val>
            <c:numRef>
              <c:f>GRÁFICO!$D$5:$D$14</c:f>
              <c:numCache>
                <c:formatCode>#,##0.00</c:formatCode>
                <c:ptCount val="10"/>
                <c:pt idx="0">
                  <c:v>90051766.450000003</c:v>
                </c:pt>
                <c:pt idx="1">
                  <c:v>0</c:v>
                </c:pt>
                <c:pt idx="2">
                  <c:v>34428226.57</c:v>
                </c:pt>
                <c:pt idx="3">
                  <c:v>40180267.869999997</c:v>
                </c:pt>
                <c:pt idx="4">
                  <c:v>31069370.25</c:v>
                </c:pt>
                <c:pt idx="5">
                  <c:v>23737477.129999999</c:v>
                </c:pt>
                <c:pt idx="6">
                  <c:v>4098076.23</c:v>
                </c:pt>
                <c:pt idx="7">
                  <c:v>1287771</c:v>
                </c:pt>
                <c:pt idx="8">
                  <c:v>28555.53</c:v>
                </c:pt>
                <c:pt idx="9">
                  <c:v>27865.06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4-444A-ABC1-31B2F1AEAE74}"/>
            </c:ext>
          </c:extLst>
        </c:ser>
        <c:ser>
          <c:idx val="2"/>
          <c:order val="2"/>
          <c:tx>
            <c:strRef>
              <c:f>GRÁFICO!$E$4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 FLORESTAL</c:v>
                </c:pt>
                <c:pt idx="1">
                  <c:v>TFRM</c:v>
                </c:pt>
                <c:pt idx="2">
                  <c:v>RDA LIVRE UTILIZAÇÃO</c:v>
                </c:pt>
                <c:pt idx="3">
                  <c:v>RDA COM VINCULAÇÃO ESPECÍFICA</c:v>
                </c:pt>
                <c:pt idx="4">
                  <c:v>CFURH</c:v>
                </c:pt>
                <c:pt idx="5">
                  <c:v>TAXA DE EXPEDIENTE</c:v>
                </c:pt>
                <c:pt idx="6">
                  <c:v>TFAMG</c:v>
                </c:pt>
                <c:pt idx="7">
                  <c:v>ALIENACAO DE BENS</c:v>
                </c:pt>
                <c:pt idx="8">
                  <c:v>CONVÊNIOS</c:v>
                </c:pt>
                <c:pt idx="9">
                  <c:v>DEMAIS (REC. ORDINÁRIOS, ACORDOS, DANOS)</c:v>
                </c:pt>
              </c:strCache>
            </c:strRef>
          </c:cat>
          <c:val>
            <c:numRef>
              <c:f>GRÁFICO!$E$5:$E$14</c:f>
              <c:numCache>
                <c:formatCode>#,##0.00</c:formatCode>
                <c:ptCount val="10"/>
                <c:pt idx="0">
                  <c:v>69044553.319999993</c:v>
                </c:pt>
                <c:pt idx="1">
                  <c:v>44549182.310000002</c:v>
                </c:pt>
                <c:pt idx="2">
                  <c:v>24643617.739999998</c:v>
                </c:pt>
                <c:pt idx="3">
                  <c:v>16244595.949999999</c:v>
                </c:pt>
                <c:pt idx="4">
                  <c:v>16150750.99</c:v>
                </c:pt>
                <c:pt idx="5">
                  <c:v>13951083.35</c:v>
                </c:pt>
                <c:pt idx="6">
                  <c:v>3349294.23</c:v>
                </c:pt>
                <c:pt idx="7">
                  <c:v>673503</c:v>
                </c:pt>
                <c:pt idx="8">
                  <c:v>5919.89</c:v>
                </c:pt>
                <c:pt idx="9">
                  <c:v>293.75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D4-444A-ABC1-31B2F1AEA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0299599"/>
        <c:axId val="370289615"/>
      </c:barChart>
      <c:catAx>
        <c:axId val="370299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0289615"/>
        <c:crosses val="autoZero"/>
        <c:auto val="1"/>
        <c:lblAlgn val="ctr"/>
        <c:lblOffset val="100"/>
        <c:noMultiLvlLbl val="0"/>
      </c:catAx>
      <c:valAx>
        <c:axId val="370289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0299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6147341772705627"/>
          <c:y val="0.87344599674184009"/>
          <c:w val="0.22883527403090384"/>
          <c:h val="0.125884362509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92292630087884E-2"/>
          <c:y val="2.0092098360531375E-2"/>
          <c:w val="0.59199072338179948"/>
          <c:h val="0.95121134313344624"/>
        </c:manualLayout>
      </c:layout>
      <c:pieChart>
        <c:varyColors val="1"/>
        <c:ser>
          <c:idx val="0"/>
          <c:order val="0"/>
          <c:tx>
            <c:strRef>
              <c:f>'2020'!$B$1</c:f>
              <c:strCache>
                <c:ptCount val="1"/>
                <c:pt idx="0">
                  <c:v>Despesa empenhada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B5-4CC9-B3FD-3A559677A8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B5-4CC9-B3FD-3A559677A8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B5-4CC9-B3FD-3A559677A8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B5-4CC9-B3FD-3A559677A8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AB5-4CC9-B3FD-3A559677A8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AB5-4CC9-B3FD-3A559677A86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AB5-4CC9-B3FD-3A559677A86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AB5-4CC9-B3FD-3A559677A86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AB5-4CC9-B3FD-3A559677A86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AB5-4CC9-B3FD-3A559677A86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AB5-4CC9-B3FD-3A559677A86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AB5-4CC9-B3FD-3A559677A86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AB5-4CC9-B3FD-3A559677A86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AB5-4CC9-B3FD-3A559677A86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AB5-4CC9-B3FD-3A559677A864}"/>
              </c:ext>
            </c:extLst>
          </c:dPt>
          <c:cat>
            <c:strRef>
              <c:f>'2020'!$A$2:$A$16</c:f>
              <c:strCache>
                <c:ptCount val="15"/>
                <c:pt idx="0">
                  <c:v>Pessoal e Encargos Sociais</c:v>
                </c:pt>
                <c:pt idx="1">
                  <c:v>Locação de Serviços Realizados pela MGS</c:v>
                </c:pt>
                <c:pt idx="2">
                  <c:v>Gestão de Frota</c:v>
                </c:pt>
                <c:pt idx="3">
                  <c:v>Despesas Aeronaves</c:v>
                </c:pt>
                <c:pt idx="4">
                  <c:v>Serviços de TIC</c:v>
                </c:pt>
                <c:pt idx="5">
                  <c:v>Obrigações Tributárias e Contributivas</c:v>
                </c:pt>
                <c:pt idx="6">
                  <c:v>Despesas com Imóveis</c:v>
                </c:pt>
                <c:pt idx="7">
                  <c:v>Outras Despesas</c:v>
                </c:pt>
                <c:pt idx="8">
                  <c:v>Materiais de Consumo</c:v>
                </c:pt>
                <c:pt idx="9">
                  <c:v>Precatórios e Sentenças Judiciais</c:v>
                </c:pt>
                <c:pt idx="10">
                  <c:v>Despesas de Exercícios Anteriores e Indenizações</c:v>
                </c:pt>
                <c:pt idx="11">
                  <c:v>Diárias, Passagens e Adiantamentos a Servidores</c:v>
                </c:pt>
                <c:pt idx="12">
                  <c:v>Contratação de Estagiários</c:v>
                </c:pt>
                <c:pt idx="13">
                  <c:v>Serviços de Consultoria - Pessoa Jurídica</c:v>
                </c:pt>
                <c:pt idx="14">
                  <c:v>Locação de Serviços de Apoio Administrativo e Conservação e Limpeza</c:v>
                </c:pt>
              </c:strCache>
            </c:strRef>
          </c:cat>
          <c:val>
            <c:numRef>
              <c:f>'2020'!$B$2:$B$16</c:f>
              <c:numCache>
                <c:formatCode>_(* #,##0.00_);_(* \(#,##0.00\);_(* "-"??_);_(@_)</c:formatCode>
                <c:ptCount val="15"/>
                <c:pt idx="0">
                  <c:v>90551708.700000018</c:v>
                </c:pt>
                <c:pt idx="1">
                  <c:v>34502969.719999999</c:v>
                </c:pt>
                <c:pt idx="2">
                  <c:v>6007436.7000000002</c:v>
                </c:pt>
                <c:pt idx="3">
                  <c:v>3176114.5</c:v>
                </c:pt>
                <c:pt idx="4">
                  <c:v>2313313.1800000002</c:v>
                </c:pt>
                <c:pt idx="5">
                  <c:v>1793531.9100000001</c:v>
                </c:pt>
                <c:pt idx="6">
                  <c:v>1652922.38</c:v>
                </c:pt>
                <c:pt idx="7">
                  <c:v>1121466.0599999998</c:v>
                </c:pt>
                <c:pt idx="8">
                  <c:v>1096438.5999999999</c:v>
                </c:pt>
                <c:pt idx="9">
                  <c:v>962969.8600000001</c:v>
                </c:pt>
                <c:pt idx="10">
                  <c:v>849007.41</c:v>
                </c:pt>
                <c:pt idx="11">
                  <c:v>392517.58999999997</c:v>
                </c:pt>
                <c:pt idx="12">
                  <c:v>350778.33</c:v>
                </c:pt>
                <c:pt idx="13">
                  <c:v>40522.370000000003</c:v>
                </c:pt>
                <c:pt idx="14">
                  <c:v>11414.66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AB5-4CC9-B3FD-3A559677A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240914330153177"/>
          <c:y val="0.18065528315995066"/>
          <c:w val="0.34597522531905733"/>
          <c:h val="0.694654684701349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369203849518814E-2"/>
          <c:y val="0.10740764663224277"/>
          <c:w val="0.52360562022932111"/>
          <c:h val="0.77463481948841995"/>
        </c:manualLayout>
      </c:layout>
      <c:pieChart>
        <c:varyColors val="1"/>
        <c:ser>
          <c:idx val="0"/>
          <c:order val="0"/>
          <c:tx>
            <c:strRef>
              <c:f>'EVOLUÇÃO RECEITA'!$E$4:$E$10</c:f>
              <c:strCache>
                <c:ptCount val="7"/>
                <c:pt idx="0">
                  <c:v>60.060.105,92</c:v>
                </c:pt>
                <c:pt idx="1">
                  <c:v>49.589.645,51</c:v>
                </c:pt>
                <c:pt idx="2">
                  <c:v>39.015.772,80</c:v>
                </c:pt>
                <c:pt idx="3">
                  <c:v>31.727.762,17</c:v>
                </c:pt>
                <c:pt idx="4">
                  <c:v>2.787.294,21</c:v>
                </c:pt>
                <c:pt idx="5">
                  <c:v>2.082.860,40</c:v>
                </c:pt>
                <c:pt idx="6">
                  <c:v>429.710,00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89-461E-9698-5743A1EA34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89-461E-9698-5743A1EA34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89-461E-9698-5743A1EA34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89-461E-9698-5743A1EA34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589-461E-9698-5743A1EA34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589-461E-9698-5743A1EA346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589-461E-9698-5743A1EA346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589-461E-9698-5743A1EA346D}"/>
              </c:ext>
            </c:extLst>
          </c:dPt>
          <c:cat>
            <c:strRef>
              <c:f>GRÁFICOS!$B$4:$B$10</c:f>
              <c:strCache>
                <c:ptCount val="7"/>
                <c:pt idx="0">
                  <c:v>TAXA FLORESTAL</c:v>
                </c:pt>
                <c:pt idx="1">
                  <c:v>RDA COM VINCULACAO ESPECIFICA</c:v>
                </c:pt>
                <c:pt idx="2">
                  <c:v>COMPENSAÇÃO FIN. UTILIZAÇÃO REC. HÍDRICOS</c:v>
                </c:pt>
                <c:pt idx="3">
                  <c:v>RDA LIVRE UTILIZAÇÃO</c:v>
                </c:pt>
                <c:pt idx="4">
                  <c:v>TCFA</c:v>
                </c:pt>
                <c:pt idx="5">
                  <c:v>CONVÊNIOS</c:v>
                </c:pt>
                <c:pt idx="6">
                  <c:v>DEMAIS (ALIENAÇÃO E ACORDOS)</c:v>
                </c:pt>
              </c:strCache>
            </c:strRef>
          </c:cat>
          <c:val>
            <c:numRef>
              <c:f>GRÁFICOS!$E$4:$E$10</c:f>
              <c:numCache>
                <c:formatCode>#,###,###,###,###,##0.00</c:formatCode>
                <c:ptCount val="7"/>
                <c:pt idx="0">
                  <c:v>60060105.920000002</c:v>
                </c:pt>
                <c:pt idx="1">
                  <c:v>49589645.509999998</c:v>
                </c:pt>
                <c:pt idx="2">
                  <c:v>39015772.799999997</c:v>
                </c:pt>
                <c:pt idx="3">
                  <c:v>31727762.169999998</c:v>
                </c:pt>
                <c:pt idx="4">
                  <c:v>2787294.21</c:v>
                </c:pt>
                <c:pt idx="5">
                  <c:v>2082860.4</c:v>
                </c:pt>
                <c:pt idx="6">
                  <c:v>438463.32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589-461E-9698-5743A1EA3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7692566593292671"/>
          <c:y val="0.21655422282457129"/>
          <c:w val="0.37748476850685736"/>
          <c:h val="0.49667556999041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135578601833308E-2"/>
          <c:y val="5.3205304069501608E-2"/>
          <c:w val="0.49413500903175411"/>
          <c:h val="0.765265329488134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A3-4946-B09D-89D0CBA04E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A3-4946-B09D-89D0CBA04E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A3-4946-B09D-89D0CBA04E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5A3-4946-B09D-89D0CBA04EE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5A3-4946-B09D-89D0CBA04EE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5A3-4946-B09D-89D0CBA04EE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5A3-4946-B09D-89D0CBA04EE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5A3-4946-B09D-89D0CBA04EE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5A3-4946-B09D-89D0CBA04EE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5A3-4946-B09D-89D0CBA04EE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5A3-4946-B09D-89D0CBA04EE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5A3-4946-B09D-89D0CBA04EE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5A3-4946-B09D-89D0CBA04EE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5A3-4946-B09D-89D0CBA04EE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5A3-4946-B09D-89D0CBA04EE2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5A3-4946-B09D-89D0CBA04EE2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15A3-4946-B09D-89D0CBA04EE2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15A3-4946-B09D-89D0CBA04EE2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15A3-4946-B09D-89D0CBA04EE2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15A3-4946-B09D-89D0CBA04EE2}"/>
              </c:ext>
            </c:extLst>
          </c:dPt>
          <c:cat>
            <c:strRef>
              <c:f>'GRÁFICO ITENS'!$B$4:$B$21</c:f>
              <c:strCache>
                <c:ptCount val="18"/>
                <c:pt idx="0">
                  <c:v>PESSOAL E ENCARGOS SOCIAIS</c:v>
                </c:pt>
                <c:pt idx="1">
                  <c:v>LOCAÇÃO DE SERVIÇOS REALIZADOS PELA MGS</c:v>
                </c:pt>
                <c:pt idx="2">
                  <c:v>GESTÃO DE FROTA</c:v>
                </c:pt>
                <c:pt idx="3">
                  <c:v>REGULARIZAÇÃO FUNDIÁRIA (TERRENOS)</c:v>
                </c:pt>
                <c:pt idx="4">
                  <c:v>DESPESAS DE EXERCÍCIOS ANTERIORES E OUTRAS INDENIZAÇÕES</c:v>
                </c:pt>
                <c:pt idx="5">
                  <c:v>OBRIGAÇÕES TRIBUTÁRIAS E CONTRIBUTIVAS</c:v>
                </c:pt>
                <c:pt idx="6">
                  <c:v>LOCAÇÃO DE SERVIÇOS DE APOIO ADMINISTRATIVO E CONSERVAÇÃO E LIMPEZA</c:v>
                </c:pt>
                <c:pt idx="7">
                  <c:v>SERVICOS DE MAPEAMENTO E GEORREFERENCIAMENTO</c:v>
                </c:pt>
                <c:pt idx="8">
                  <c:v>SERVIÇOS DE TIC</c:v>
                </c:pt>
                <c:pt idx="9">
                  <c:v>DIÁRIAS, PASSAGENS E ADIANTAMENTOS A SERVIDORES</c:v>
                </c:pt>
                <c:pt idx="10">
                  <c:v>DESPESAS COM IMÓVEIS</c:v>
                </c:pt>
                <c:pt idx="11">
                  <c:v>EQUIPAMENTOS E MATERIAL PERMANENTE</c:v>
                </c:pt>
                <c:pt idx="12">
                  <c:v>OUTRAS DESPESAS</c:v>
                </c:pt>
                <c:pt idx="13">
                  <c:v>PRECATÓRIOS E SENTENÇAS JUDICIAIS</c:v>
                </c:pt>
                <c:pt idx="14">
                  <c:v>SERVIÇOS DE CONSULTORIA - PESSOA JURÍDICA</c:v>
                </c:pt>
                <c:pt idx="15">
                  <c:v>CONTRATAÇÃO DE ESTAGIÁRIOS</c:v>
                </c:pt>
                <c:pt idx="16">
                  <c:v>MATERIAL DE CONSUMO</c:v>
                </c:pt>
                <c:pt idx="17">
                  <c:v>ADESÃO AO PARCELAMENTO DECORRENTE DE LEI ESPECÍFICA</c:v>
                </c:pt>
              </c:strCache>
            </c:strRef>
          </c:cat>
          <c:val>
            <c:numRef>
              <c:f>'GRÁFICO ITENS'!$C$4:$C$21</c:f>
              <c:numCache>
                <c:formatCode>#,###,###,###,##0.00</c:formatCode>
                <c:ptCount val="18"/>
                <c:pt idx="0">
                  <c:v>65656041.68999999</c:v>
                </c:pt>
                <c:pt idx="1">
                  <c:v>26951282.740000002</c:v>
                </c:pt>
                <c:pt idx="2">
                  <c:v>7639919.71</c:v>
                </c:pt>
                <c:pt idx="3">
                  <c:v>3212450.63</c:v>
                </c:pt>
                <c:pt idx="4">
                  <c:v>2786997.43</c:v>
                </c:pt>
                <c:pt idx="5">
                  <c:v>1908236.52</c:v>
                </c:pt>
                <c:pt idx="6">
                  <c:v>1651945.9100000001</c:v>
                </c:pt>
                <c:pt idx="7">
                  <c:v>1400000</c:v>
                </c:pt>
                <c:pt idx="8">
                  <c:v>1384936.8199999998</c:v>
                </c:pt>
                <c:pt idx="9">
                  <c:v>1114781.5200000003</c:v>
                </c:pt>
                <c:pt idx="10">
                  <c:v>1055554.2</c:v>
                </c:pt>
                <c:pt idx="11">
                  <c:v>902807.81</c:v>
                </c:pt>
                <c:pt idx="12">
                  <c:v>873507.27</c:v>
                </c:pt>
                <c:pt idx="13">
                  <c:v>740037.73</c:v>
                </c:pt>
                <c:pt idx="14">
                  <c:v>732813.78</c:v>
                </c:pt>
                <c:pt idx="15">
                  <c:v>650922.06000000006</c:v>
                </c:pt>
                <c:pt idx="16">
                  <c:v>605794.07000000007</c:v>
                </c:pt>
                <c:pt idx="17">
                  <c:v>585941.18000000005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15A3-4946-B09D-89D0CBA04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47902219928443396"/>
          <c:y val="1.5544291781341098E-2"/>
          <c:w val="0.52025488842238388"/>
          <c:h val="0.95519185607871893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106574641132807E-2"/>
          <c:y val="3.9938556067588324E-2"/>
          <c:w val="0.5940696561865938"/>
          <c:h val="0.9124599294369251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20-4653-A4E8-3E91E868F1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20-4653-A4E8-3E91E868F1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20-4653-A4E8-3E91E868F1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20-4653-A4E8-3E91E868F1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20-4653-A4E8-3E91E868F1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20-4653-A4E8-3E91E868F18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120-4653-A4E8-3E91E868F18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120-4653-A4E8-3E91E868F18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120-4653-A4E8-3E91E868F18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120-4653-A4E8-3E91E868F186}"/>
              </c:ext>
            </c:extLst>
          </c:dPt>
          <c:cat>
            <c:strRef>
              <c:f>'GRÁFICOS RECEITA'!$B$4:$B$11</c:f>
              <c:strCache>
                <c:ptCount val="8"/>
                <c:pt idx="0">
                  <c:v>TAXA FLORESTAL</c:v>
                </c:pt>
                <c:pt idx="1">
                  <c:v>RDA COM VINCULACAO ESPECIFICA</c:v>
                </c:pt>
                <c:pt idx="2">
                  <c:v>COMPENSAÇÃO FIN. UTILIZAÇÃO REC. HÍDRICOS</c:v>
                </c:pt>
                <c:pt idx="3">
                  <c:v>RDA LIVRE UTILIZAÇÃO</c:v>
                </c:pt>
                <c:pt idx="4">
                  <c:v>TAXA DE EXPEDIENTE - ADMINISTRACAO INDIRETA</c:v>
                </c:pt>
                <c:pt idx="5">
                  <c:v>CONVÊNIOS</c:v>
                </c:pt>
                <c:pt idx="6">
                  <c:v>TCFA</c:v>
                </c:pt>
                <c:pt idx="7">
                  <c:v>DEMAIS (REC. ORDINÁRIOS, ALIENAÇÃO, ACORDOS)</c:v>
                </c:pt>
              </c:strCache>
            </c:strRef>
          </c:cat>
          <c:val>
            <c:numRef>
              <c:f>'GRÁFICOS RECEITA'!$E$4:$E$11</c:f>
              <c:numCache>
                <c:formatCode>#,###,###,###,###,##0.00</c:formatCode>
                <c:ptCount val="8"/>
                <c:pt idx="0">
                  <c:v>80562922.499999985</c:v>
                </c:pt>
                <c:pt idx="1">
                  <c:v>35929421.699999996</c:v>
                </c:pt>
                <c:pt idx="2">
                  <c:v>31243161.550000001</c:v>
                </c:pt>
                <c:pt idx="3">
                  <c:v>26542193.25</c:v>
                </c:pt>
                <c:pt idx="4">
                  <c:v>16458907.259999998</c:v>
                </c:pt>
                <c:pt idx="5">
                  <c:v>4771933.0600000005</c:v>
                </c:pt>
                <c:pt idx="6">
                  <c:v>763176.9</c:v>
                </c:pt>
                <c:pt idx="7">
                  <c:v>405844.26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120-4653-A4E8-3E91E868F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327544163362571"/>
          <c:y val="0.16167253286887523"/>
          <c:w val="0.35519666424675639"/>
          <c:h val="0.693934225963690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135578601833308E-2"/>
          <c:y val="5.3205304069501608E-2"/>
          <c:w val="0.49413500903175411"/>
          <c:h val="0.765265329488134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99-48F1-85E1-376CD4A95C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99-48F1-85E1-376CD4A95C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99-48F1-85E1-376CD4A95C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99-48F1-85E1-376CD4A95C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99-48F1-85E1-376CD4A95C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799-48F1-85E1-376CD4A95C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799-48F1-85E1-376CD4A95C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799-48F1-85E1-376CD4A95C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799-48F1-85E1-376CD4A95C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799-48F1-85E1-376CD4A95C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799-48F1-85E1-376CD4A95C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799-48F1-85E1-376CD4A95CA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799-48F1-85E1-376CD4A95CA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799-48F1-85E1-376CD4A95CA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0799-48F1-85E1-376CD4A95CA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0799-48F1-85E1-376CD4A95CA0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0799-48F1-85E1-376CD4A95CA0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0799-48F1-85E1-376CD4A95CA0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0799-48F1-85E1-376CD4A95CA0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0799-48F1-85E1-376CD4A95CA0}"/>
              </c:ext>
            </c:extLst>
          </c:dPt>
          <c:cat>
            <c:strRef>
              <c:f>'GRÁFICO ITENS'!$B$4:$B$21</c:f>
              <c:strCache>
                <c:ptCount val="18"/>
                <c:pt idx="0">
                  <c:v>PESSOAL E ENCARGOS SOCIAIS</c:v>
                </c:pt>
                <c:pt idx="1">
                  <c:v>LOCAÇÃO DE SERVIÇOS REALIZADOS PELA MGS</c:v>
                </c:pt>
                <c:pt idx="2">
                  <c:v>GESTÃO DE FROTA</c:v>
                </c:pt>
                <c:pt idx="3">
                  <c:v>DESPESAS COM AERONAVES</c:v>
                </c:pt>
                <c:pt idx="4">
                  <c:v>SERVIÇOS DE CONSULTORIA - PESSOA JURÍDICA</c:v>
                </c:pt>
                <c:pt idx="5">
                  <c:v>MATERIAL DE CONSUMO</c:v>
                </c:pt>
                <c:pt idx="6">
                  <c:v>OBRIGAÇÕES TRIBUTÁRIAS E CONTRIBUTIVAS</c:v>
                </c:pt>
                <c:pt idx="7">
                  <c:v>OUTRAS DESPESAS</c:v>
                </c:pt>
                <c:pt idx="8">
                  <c:v>SERVIÇOS DE TIC</c:v>
                </c:pt>
                <c:pt idx="9">
                  <c:v>DESPESAS COM IMÓVEIS</c:v>
                </c:pt>
                <c:pt idx="10">
                  <c:v>EQUIPAMENTOS E MATERIAL PERMANENTE</c:v>
                </c:pt>
                <c:pt idx="11">
                  <c:v>DIÁRIAS, PASSAGENS E ADIANTAMENTOS A SERVIDORES</c:v>
                </c:pt>
                <c:pt idx="12">
                  <c:v>DESPESAS DE EXERCÍCIOS ANTERIORES E OUTRAS INDENIZAÇÕES</c:v>
                </c:pt>
                <c:pt idx="13">
                  <c:v>CONTRATAÇÃO DE ESTAGIÁRIOS</c:v>
                </c:pt>
                <c:pt idx="14">
                  <c:v>SERVICOS DE MAPEAMENTO E GEORREFERENCIAMENTO</c:v>
                </c:pt>
                <c:pt idx="15">
                  <c:v>PRECATÓRIOS E SENTENÇAS JUDICIAIS</c:v>
                </c:pt>
                <c:pt idx="16">
                  <c:v>REGULARIZAÇÃO FUNDIÁRIA (TERRENOS)</c:v>
                </c:pt>
                <c:pt idx="17">
                  <c:v>LOCAÇÃO DE SERVIÇOS DE APOIO ADMINISTRATIVO E CONSERVAÇÃO E LIMPEZA</c:v>
                </c:pt>
              </c:strCache>
            </c:strRef>
          </c:cat>
          <c:val>
            <c:numRef>
              <c:f>'GRÁFICO ITENS'!$C$4:$C$21</c:f>
              <c:numCache>
                <c:formatCode>#,###,###,###,##0.00</c:formatCode>
                <c:ptCount val="18"/>
                <c:pt idx="0">
                  <c:v>82899117.309999987</c:v>
                </c:pt>
                <c:pt idx="1">
                  <c:v>37117094.840000004</c:v>
                </c:pt>
                <c:pt idx="2">
                  <c:v>9868359.1600000001</c:v>
                </c:pt>
                <c:pt idx="3">
                  <c:v>5533363.3600000003</c:v>
                </c:pt>
                <c:pt idx="4">
                  <c:v>3350003.5</c:v>
                </c:pt>
                <c:pt idx="5">
                  <c:v>2371573.3699999996</c:v>
                </c:pt>
                <c:pt idx="6">
                  <c:v>1996751.86</c:v>
                </c:pt>
                <c:pt idx="7">
                  <c:v>1929646.13</c:v>
                </c:pt>
                <c:pt idx="8">
                  <c:v>1609992.33</c:v>
                </c:pt>
                <c:pt idx="9">
                  <c:v>1443218.4300000002</c:v>
                </c:pt>
                <c:pt idx="10">
                  <c:v>1387678</c:v>
                </c:pt>
                <c:pt idx="11">
                  <c:v>1037339.28</c:v>
                </c:pt>
                <c:pt idx="12">
                  <c:v>766258.37</c:v>
                </c:pt>
                <c:pt idx="13">
                  <c:v>557454.56999999995</c:v>
                </c:pt>
                <c:pt idx="14">
                  <c:v>532000</c:v>
                </c:pt>
                <c:pt idx="15">
                  <c:v>189623.83000000002</c:v>
                </c:pt>
                <c:pt idx="16">
                  <c:v>126000</c:v>
                </c:pt>
                <c:pt idx="17">
                  <c:v>8666.64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0799-48F1-85E1-376CD4A95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47902219928443396"/>
          <c:y val="1.5544291781341098E-2"/>
          <c:w val="0.52025488842238388"/>
          <c:h val="0.95519185607871893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748971193415638E-2"/>
          <c:y val="4.6025133955029815E-2"/>
          <c:w val="0.60398707106056182"/>
          <c:h val="0.9018055807540186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E6-47A0-8025-816CEB5089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E6-47A0-8025-816CEB5089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E6-47A0-8025-816CEB50899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E6-47A0-8025-816CEB50899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FE6-47A0-8025-816CEB50899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FE6-47A0-8025-816CEB50899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FE6-47A0-8025-816CEB50899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FE6-47A0-8025-816CEB50899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FE6-47A0-8025-816CEB50899B}"/>
              </c:ext>
            </c:extLst>
          </c:dPt>
          <c:cat>
            <c:strRef>
              <c:f>GRÁFICOS!$B$4:$B$12</c:f>
              <c:strCache>
                <c:ptCount val="9"/>
                <c:pt idx="0">
                  <c:v>TAXA FLORESTAL</c:v>
                </c:pt>
                <c:pt idx="1">
                  <c:v>RDA COM VINCULACAO ESPECIFICA</c:v>
                </c:pt>
                <c:pt idx="2">
                  <c:v>RDA LIVRE UTILIZAÇÃO</c:v>
                </c:pt>
                <c:pt idx="3">
                  <c:v>COMPENSAÇÃO FIN. UTILIZAÇÃO REC. HÍDRICOS</c:v>
                </c:pt>
                <c:pt idx="4">
                  <c:v>TAXA DE EXPEDIENTE - ADMINISTRACAO INDIRETA</c:v>
                </c:pt>
                <c:pt idx="5">
                  <c:v>TCFA</c:v>
                </c:pt>
                <c:pt idx="6">
                  <c:v>ALIENACAO DE BENS</c:v>
                </c:pt>
                <c:pt idx="7">
                  <c:v>CONVÊNIOS</c:v>
                </c:pt>
                <c:pt idx="8">
                  <c:v>DEMAIS (DANOS, ACORDOS, REC. ORDINÁRIOS)</c:v>
                </c:pt>
              </c:strCache>
            </c:strRef>
          </c:cat>
          <c:val>
            <c:numRef>
              <c:f>GRÁFICOS!$E$4:$E$12</c:f>
              <c:numCache>
                <c:formatCode>#,###,###,###,###,##0.00</c:formatCode>
                <c:ptCount val="9"/>
                <c:pt idx="0">
                  <c:v>90051766.450000003</c:v>
                </c:pt>
                <c:pt idx="1">
                  <c:v>40180267.870000005</c:v>
                </c:pt>
                <c:pt idx="2">
                  <c:v>34428226.57</c:v>
                </c:pt>
                <c:pt idx="3">
                  <c:v>31069370.25</c:v>
                </c:pt>
                <c:pt idx="4">
                  <c:v>23737477.129999999</c:v>
                </c:pt>
                <c:pt idx="5">
                  <c:v>4098076.23</c:v>
                </c:pt>
                <c:pt idx="6">
                  <c:v>1287771</c:v>
                </c:pt>
                <c:pt idx="7">
                  <c:v>28555.53</c:v>
                </c:pt>
                <c:pt idx="8">
                  <c:v>27865.06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E6-47A0-8025-816CEB508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135578601833308E-2"/>
          <c:y val="5.3205304069501608E-2"/>
          <c:w val="0.49413500903175411"/>
          <c:h val="0.7652653294881349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BF-46D2-83BD-1AB4DF9DD6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BF-46D2-83BD-1AB4DF9DD6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BF-46D2-83BD-1AB4DF9DD6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BF-46D2-83BD-1AB4DF9DD6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BF-46D2-83BD-1AB4DF9DD6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8BF-46D2-83BD-1AB4DF9DD6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8BF-46D2-83BD-1AB4DF9DD6A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8BF-46D2-83BD-1AB4DF9DD6A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8BF-46D2-83BD-1AB4DF9DD6A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8BF-46D2-83BD-1AB4DF9DD6A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8BF-46D2-83BD-1AB4DF9DD6A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8BF-46D2-83BD-1AB4DF9DD6A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98BF-46D2-83BD-1AB4DF9DD6A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98BF-46D2-83BD-1AB4DF9DD6A3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98BF-46D2-83BD-1AB4DF9DD6A3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98BF-46D2-83BD-1AB4DF9DD6A3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98BF-46D2-83BD-1AB4DF9DD6A3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98BF-46D2-83BD-1AB4DF9DD6A3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98BF-46D2-83BD-1AB4DF9DD6A3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98BF-46D2-83BD-1AB4DF9DD6A3}"/>
              </c:ext>
            </c:extLst>
          </c:dPt>
          <c:cat>
            <c:strRef>
              <c:f>'GRÁFICO ITENS'!$B$4:$B$20</c:f>
              <c:strCache>
                <c:ptCount val="17"/>
                <c:pt idx="0">
                  <c:v>PESSOAL E ENCARGOS SOCIAIS</c:v>
                </c:pt>
                <c:pt idx="1">
                  <c:v>LOCAÇÃO DE SERVIÇOS REALIZADOS PELA MGS</c:v>
                </c:pt>
                <c:pt idx="2">
                  <c:v>GESTÃO DE FROTA</c:v>
                </c:pt>
                <c:pt idx="3">
                  <c:v>DESPESAS AERONAVES</c:v>
                </c:pt>
                <c:pt idx="4">
                  <c:v>OUTRAS DESPESAS</c:v>
                </c:pt>
                <c:pt idx="5">
                  <c:v>OBRIGAÇÕES TRIBUTÁRIAS E CONTRIBUTIVAS</c:v>
                </c:pt>
                <c:pt idx="6">
                  <c:v>SERVIÇOS DE CONSULTORIA - PESSOA JURÍDICA</c:v>
                </c:pt>
                <c:pt idx="7">
                  <c:v>DESPESAS COM IMÓVEIS</c:v>
                </c:pt>
                <c:pt idx="8">
                  <c:v>SERVIÇOS DE TIC</c:v>
                </c:pt>
                <c:pt idx="9">
                  <c:v>DESPESAS DE EXERCÍCIOS ANTERIORES E OUTRAS INDENIZAÇÕES</c:v>
                </c:pt>
                <c:pt idx="10">
                  <c:v>MATERIAL DE CONSUMO</c:v>
                </c:pt>
                <c:pt idx="11">
                  <c:v>DIÁRIAS, PASSAGENS E ADIANTAMENTOS A SERVIDORES</c:v>
                </c:pt>
                <c:pt idx="12">
                  <c:v>CONTRATAÇÃO DE ESTAGIÁRIOS</c:v>
                </c:pt>
                <c:pt idx="13">
                  <c:v>PRECATÓRIOS E SENTENÇAS JUDICIAIS</c:v>
                </c:pt>
                <c:pt idx="14">
                  <c:v>EQUIPAMENTOS E MATERIAL PERMANENTE</c:v>
                </c:pt>
                <c:pt idx="15">
                  <c:v>REGULARIZAÇÃO FUNDIÁRIA (TERRENOS)</c:v>
                </c:pt>
                <c:pt idx="16">
                  <c:v>LOCAÇÃO DE SERVIÇOS DE APOIO ADMINISTRATIVO E CONSERVAÇÃO E LIMPEZA</c:v>
                </c:pt>
              </c:strCache>
            </c:strRef>
          </c:cat>
          <c:val>
            <c:numRef>
              <c:f>'GRÁFICO ITENS'!$C$4:$C$20</c:f>
              <c:numCache>
                <c:formatCode>#,###,###,###,##0.00</c:formatCode>
                <c:ptCount val="17"/>
                <c:pt idx="0">
                  <c:v>80785287.419999987</c:v>
                </c:pt>
                <c:pt idx="1">
                  <c:v>41210857.890000001</c:v>
                </c:pt>
                <c:pt idx="2">
                  <c:v>7964459.6999999993</c:v>
                </c:pt>
                <c:pt idx="3">
                  <c:v>3571229.6899999995</c:v>
                </c:pt>
                <c:pt idx="4">
                  <c:v>2606366.6799999997</c:v>
                </c:pt>
                <c:pt idx="5">
                  <c:v>2337666.0599999996</c:v>
                </c:pt>
                <c:pt idx="6">
                  <c:v>2187735.13</c:v>
                </c:pt>
                <c:pt idx="7">
                  <c:v>1905814.02</c:v>
                </c:pt>
                <c:pt idx="8">
                  <c:v>1805476.48</c:v>
                </c:pt>
                <c:pt idx="9">
                  <c:v>1770650.65</c:v>
                </c:pt>
                <c:pt idx="10">
                  <c:v>901994.83000000007</c:v>
                </c:pt>
                <c:pt idx="11">
                  <c:v>636398.68000000005</c:v>
                </c:pt>
                <c:pt idx="12">
                  <c:v>614121.86</c:v>
                </c:pt>
                <c:pt idx="13">
                  <c:v>384528.21</c:v>
                </c:pt>
                <c:pt idx="14">
                  <c:v>323489.8</c:v>
                </c:pt>
                <c:pt idx="15">
                  <c:v>135244.88</c:v>
                </c:pt>
                <c:pt idx="16">
                  <c:v>12999.96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98BF-46D2-83BD-1AB4DF9DD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47902219928443396"/>
          <c:y val="1.5544291781341098E-2"/>
          <c:w val="0.52025488842238388"/>
          <c:h val="0.95519185607871893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D1624-709E-42FD-B938-1CBBD1EC2DC0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11423-A21B-473A-AD6E-9334A7C8E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56DD3-A2F0-4C14-B246-F0ABEAE61156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E358-74F8-437E-BD5B-D1E832497F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384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750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384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01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70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1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9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5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7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1701-00B0-4D0A-965A-DFC0CEBF9DA8}" type="datetimeFigureOut">
              <a:rPr lang="pt-BR" smtClean="0"/>
              <a:t>05/05/2021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helbert.gomes@meioambiente.mg.gov.br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465882" y="2659570"/>
            <a:ext cx="58686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altLang="pt-BR" sz="2400" b="1" dirty="0">
                <a:solidFill>
                  <a:srgbClr val="006666"/>
                </a:solidFill>
              </a:rPr>
              <a:t>CONSELHO DE ADMINISTRAÇÃO – IEF</a:t>
            </a:r>
            <a:br>
              <a:rPr lang="pt-BR" altLang="pt-BR" b="1" dirty="0">
                <a:solidFill>
                  <a:srgbClr val="006666"/>
                </a:solidFill>
              </a:rPr>
            </a:b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sz="2000" b="1" dirty="0">
                <a:solidFill>
                  <a:schemeClr val="accent6">
                    <a:lumMod val="75000"/>
                  </a:schemeClr>
                </a:solidFill>
              </a:rPr>
              <a:t>DEMONSTRAÇÃO DOS RESULTADOS ORÇAMENTÁRIOS E FINANCEIROS 2017 A 2020</a:t>
            </a:r>
            <a:br>
              <a:rPr lang="pt-BR" altLang="pt-BR" sz="2000" dirty="0">
                <a:solidFill>
                  <a:srgbClr val="006666"/>
                </a:solidFill>
              </a:rPr>
            </a:b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chemeClr val="bg1">
                    <a:lumMod val="50000"/>
                  </a:schemeClr>
                </a:solidFill>
              </a:rPr>
              <a:t>Helbert Gomes da Silva </a:t>
            </a:r>
            <a:br>
              <a:rPr lang="pt-BR" altLang="pt-BR" b="1" dirty="0"/>
            </a:br>
            <a:r>
              <a:rPr lang="pt-BR" altLang="pt-BR" dirty="0">
                <a:solidFill>
                  <a:schemeClr val="bg1">
                    <a:lumMod val="50000"/>
                  </a:schemeClr>
                </a:solidFill>
              </a:rPr>
              <a:t>Diretor de Administração e Finanças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3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65825"/>
              </p:ext>
            </p:extLst>
          </p:nvPr>
        </p:nvGraphicFramePr>
        <p:xfrm>
          <a:off x="1714500" y="2962275"/>
          <a:ext cx="5715000" cy="109347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Receita arrecadada +</a:t>
                      </a:r>
                      <a:br>
                        <a:rPr lang="pt-BR" sz="1600" b="1" u="none" strike="noStrike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Transferência financeira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Despesa Realizada</a:t>
                      </a:r>
                    </a:p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Superávit/ Déficit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effectLst/>
                        </a:rPr>
                        <a:t>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0527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185.701.904,33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119.853.971,07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65.847.933,26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40618E0D-2927-48AD-8280-6214267C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2017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009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194" y="750764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IEF – 2018</a:t>
            </a:r>
          </a:p>
        </p:txBody>
      </p:sp>
      <p:sp>
        <p:nvSpPr>
          <p:cNvPr id="5179" name="Título 1"/>
          <p:cNvSpPr txBox="1">
            <a:spLocks/>
          </p:cNvSpPr>
          <p:nvPr/>
        </p:nvSpPr>
        <p:spPr bwMode="auto">
          <a:xfrm>
            <a:off x="352691" y="6666298"/>
            <a:ext cx="8786873" cy="2049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52691" y="1344583"/>
          <a:ext cx="8438607" cy="5318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:a16="http://schemas.microsoft.com/office/drawing/2014/main" val="291564919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409116173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:a16="http://schemas.microsoft.com/office/drawing/2014/main" val="82239528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RECURSO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 CONTABILIZADO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57277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79.986.216,71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3616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31.243.161,55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950657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14.503.853,38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0846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DE POLITICA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14.276.377,91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1522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13.892.399,34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92004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MULTAS ADMINISTRATIVAS POR DANOS AMBIENTAIS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10.577.333,88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0363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SERVICOS ESPECIAIS - IEF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5.507.979,49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363673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KFW/INSTITUTO ESTADUAL DE FLORESTAS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4.662.382,12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1924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VISITACAO DAS UCs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3.539.713,15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8415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SERVICOS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3.439.880,71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32936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2.997.855,82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3071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SISPASS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2.520.277,14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54903"/>
                  </a:ext>
                </a:extLst>
              </a:tr>
              <a:tr h="1940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INDENIZACOES - PRINCIPAL - IMPACTOS E DANOS 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2.287.822,47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09944"/>
                  </a:ext>
                </a:extLst>
              </a:tr>
              <a:tr h="1923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DA PESCA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1.993.683,54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95623"/>
                  </a:ext>
                </a:extLst>
              </a:tr>
              <a:tr h="1854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DA PESCA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1.705.633,36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87641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ADMIN. E COMERCIAIS GERAIS - PRINCIPAL – CONSULT., ASSIST. TEC. E ANALISE DE PROJETOS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863.594,49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6102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763.176,90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1142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RECEITAS - PRIMARIAS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605.942,75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4911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ORDINÁRIOS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293.648,82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59612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281.301,50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5609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184.841,66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7265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LIBERACAO E MANEJO DA FAUNA E FLORA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140.248,29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74274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MULTAS E JUROS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110.562,63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47330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MOVEIS E SEMOVENTES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110.338,76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559795"/>
                  </a:ext>
                </a:extLst>
              </a:tr>
              <a:tr h="2228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109.550,94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066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REPROGRAFIA, CERTIDOES E JULGAMENTO DE CONTENCIOSO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48.597,52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3322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DEMAIS - SERVICOS ADMINISTRATIVOS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29.328,97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6434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07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196.677.560,48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1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00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2018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70708" y="1783086"/>
          <a:ext cx="7744639" cy="446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7840">
                  <a:extLst>
                    <a:ext uri="{9D8B030D-6E8A-4147-A177-3AD203B41FA5}">
                      <a16:colId xmlns:a16="http://schemas.microsoft.com/office/drawing/2014/main" val="308508507"/>
                    </a:ext>
                  </a:extLst>
                </a:gridCol>
                <a:gridCol w="1432810">
                  <a:extLst>
                    <a:ext uri="{9D8B030D-6E8A-4147-A177-3AD203B41FA5}">
                      <a16:colId xmlns:a16="http://schemas.microsoft.com/office/drawing/2014/main" val="1917132640"/>
                    </a:ext>
                  </a:extLst>
                </a:gridCol>
                <a:gridCol w="733989">
                  <a:extLst>
                    <a:ext uri="{9D8B030D-6E8A-4147-A177-3AD203B41FA5}">
                      <a16:colId xmlns:a16="http://schemas.microsoft.com/office/drawing/2014/main" val="164589766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</a:t>
                      </a:r>
                      <a:r>
                        <a:rPr lang="pt-BR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 RECURSO – DESCRIÇÃO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VALOR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951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TAXA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80.562.922,50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40,96%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043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RDA COM VINCULAÇÃO ESPECÍFICA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35.929.421,70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18,27%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747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31.243.161,55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15,89%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261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RDA LIVRE UTILIZAÇÃO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26.542.193,25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13,50%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918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TAXA DE EXPEDIENTE - ADMINISTRAÇÃO INDIRETA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16.458.907,26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8,37%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312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CONVÊNIOS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4.771.933,06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2,43%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61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TCFA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763.176,90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53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RECURSOS ORDNÁRIOS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293.648,82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33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ALIENAÇÃO DE BENS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110.338,76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91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ACORDOS E AJUSTES DE COOPERAÇÃO MÚTUA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1.856,68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370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effectLst/>
                          <a:latin typeface="Calibri" panose="020F0502020204030204" pitchFamily="34" charset="0"/>
                        </a:rPr>
                        <a:t>196.677.560,48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770708" y="6320498"/>
            <a:ext cx="8194725" cy="18879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do SIAFI</a:t>
            </a:r>
            <a:r>
              <a:rPr lang="pt-BR" altLang="pt-BR" sz="1100" i="1" dirty="0"/>
              <a:t>/MG</a:t>
            </a:r>
          </a:p>
        </p:txBody>
      </p:sp>
    </p:spTree>
    <p:extLst>
      <p:ext uri="{BB962C8B-B14F-4D97-AF65-F5344CB8AC3E}">
        <p14:creationId xmlns:p14="http://schemas.microsoft.com/office/powerpoint/2010/main" val="78678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3FC8248-F57B-4C13-976C-EC510682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2018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ECD6DE-74FB-42A0-A2A4-A66ABB8C4C42}"/>
              </a:ext>
            </a:extLst>
          </p:cNvPr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62F3C6E1-4A00-4F42-B0AE-634E2A349C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208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539748" y="1037179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DESPESA REALIZADA IEF – 2018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GRUPO DE DESPESA</a:t>
            </a:r>
          </a:p>
        </p:txBody>
      </p:sp>
      <p:sp>
        <p:nvSpPr>
          <p:cNvPr id="10282" name="Título 1"/>
          <p:cNvSpPr txBox="1">
            <a:spLocks/>
          </p:cNvSpPr>
          <p:nvPr/>
        </p:nvSpPr>
        <p:spPr bwMode="auto">
          <a:xfrm>
            <a:off x="2017566" y="5028659"/>
            <a:ext cx="5108868" cy="205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017566" y="2419144"/>
          <a:ext cx="5108868" cy="256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0871">
                  <a:extLst>
                    <a:ext uri="{9D8B030D-6E8A-4147-A177-3AD203B41FA5}">
                      <a16:colId xmlns:a16="http://schemas.microsoft.com/office/drawing/2014/main" val="2022075763"/>
                    </a:ext>
                  </a:extLst>
                </a:gridCol>
                <a:gridCol w="2268211">
                  <a:extLst>
                    <a:ext uri="{9D8B030D-6E8A-4147-A177-3AD203B41FA5}">
                      <a16:colId xmlns:a16="http://schemas.microsoft.com/office/drawing/2014/main" val="1791557584"/>
                    </a:ext>
                  </a:extLst>
                </a:gridCol>
                <a:gridCol w="1969786">
                  <a:extLst>
                    <a:ext uri="{9D8B030D-6E8A-4147-A177-3AD203B41FA5}">
                      <a16:colId xmlns:a16="http://schemas.microsoft.com/office/drawing/2014/main" val="1032948587"/>
                    </a:ext>
                  </a:extLst>
                </a:gridCol>
              </a:tblGrid>
              <a:tr h="4112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2018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79951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66.306.517,43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8218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84.903.945,55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9616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1.387.678,00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2044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Inversão Financeira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09804"/>
                  </a:ext>
                </a:extLst>
              </a:tr>
              <a:tr h="5040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152.724.140,98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6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497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 txBox="1">
            <a:spLocks/>
          </p:cNvSpPr>
          <p:nvPr/>
        </p:nvSpPr>
        <p:spPr bwMode="auto">
          <a:xfrm>
            <a:off x="628650" y="1035285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CRÉDITO ORÇAMENTÁRIO X DESPESA REALIZADA IEF – 2018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PROJETO/ATIVIDADE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28650" y="1959279"/>
          <a:ext cx="7886700" cy="4706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892836967"/>
                    </a:ext>
                  </a:extLst>
                </a:gridCol>
                <a:gridCol w="3060313">
                  <a:extLst>
                    <a:ext uri="{9D8B030D-6E8A-4147-A177-3AD203B41FA5}">
                      <a16:colId xmlns:a16="http://schemas.microsoft.com/office/drawing/2014/main" val="1735689890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8927312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941675011"/>
                    </a:ext>
                  </a:extLst>
                </a:gridCol>
                <a:gridCol w="1054174">
                  <a:extLst>
                    <a:ext uri="{9D8B030D-6E8A-4147-A177-3AD203B41FA5}">
                      <a16:colId xmlns:a16="http://schemas.microsoft.com/office/drawing/2014/main" val="2501278293"/>
                    </a:ext>
                  </a:extLst>
                </a:gridCol>
                <a:gridCol w="689315">
                  <a:extLst>
                    <a:ext uri="{9D8B030D-6E8A-4147-A177-3AD203B41FA5}">
                      <a16:colId xmlns:a16="http://schemas.microsoft.com/office/drawing/2014/main" val="4124708128"/>
                    </a:ext>
                  </a:extLst>
                </a:gridCol>
              </a:tblGrid>
              <a:tr h="4348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Projeto Ativ.- Código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Projeto Atividade - Descrição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Crédito Inicial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Crédito Autorizado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Despesa Empenhada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Taxa de Execução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94263"/>
                  </a:ext>
                </a:extLst>
              </a:tr>
              <a:tr h="2296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DIRECAO SUPERIOR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22.303,12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6.921,49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58559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PLANEJAMENTO, GESTAO E FINANCAS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14.078.000,00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15.624.389,73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14.662.184,68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07113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REMUNERACAO DE PESSOAL ATIVO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65.796.081,00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96.896.717,08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82.391.896,24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27387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PROTECAO DA FAUNA AQUATICA E PESCA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2.940.000,00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533.178,10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38725"/>
                  </a:ext>
                </a:extLst>
              </a:tr>
              <a:tr h="183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MONITORAMENTO AMBIENTAL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52,66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18119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FOMENTO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10.170.000,00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10.100.390,88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3.539.913,93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347155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GESTAO DAS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32.612.860,00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42.384.583,93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35.853.767,37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5574"/>
                  </a:ext>
                </a:extLst>
              </a:tr>
              <a:tr h="3056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CRIACAO E IMPLANTACAO DAS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2.786.417,00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2.756.764,50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288.706,99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044785"/>
                  </a:ext>
                </a:extLst>
              </a:tr>
              <a:tr h="3003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REGULARIZACAO FUNDIARIA DE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2.723.842,55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131.633,05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62161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4424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PREVENCAO E COMBATE AOS INCENDIOS FLORESTAIS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15.799.515,33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7.329.510,82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82737"/>
                  </a:ext>
                </a:extLst>
              </a:tr>
              <a:tr h="183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PROTECAO DA FAUNA SILVESTRE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720.167,00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412.010,40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95936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PROTECAO DA BIODIVERSIDADE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96.565,65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23.215,57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11668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CONTROLE DE ATIVIDADES FLORESTAIS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1.081.099,20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929.348,15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98986"/>
                  </a:ext>
                </a:extLst>
              </a:tr>
              <a:tr h="3003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PROTECAO E RECUPERACAO DA MATA ATLANTICA FASE II PROMATA II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6.967.587,37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6.431.096,29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27345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7004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PRECATORIOS E SENTENCAS JUDICIARIAS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4.622.503,00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4.622.503,00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190.705,24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73096"/>
                  </a:ext>
                </a:extLst>
              </a:tr>
              <a:tr h="27315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134.726.861,00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202.757.929,34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152.724.140,98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70203134-4912-4307-9194-20C5D2CECDB5}"/>
              </a:ext>
            </a:extLst>
          </p:cNvPr>
          <p:cNvSpPr txBox="1">
            <a:spLocks/>
          </p:cNvSpPr>
          <p:nvPr/>
        </p:nvSpPr>
        <p:spPr bwMode="auto">
          <a:xfrm>
            <a:off x="664265" y="6677025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283881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50" y="962206"/>
            <a:ext cx="8928100" cy="635000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IEF – 2018</a:t>
            </a:r>
            <a:b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AGRUPAMENTO</a:t>
            </a: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416129" y="6468263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</p:nvPr>
        </p:nvGraphicFramePr>
        <p:xfrm>
          <a:off x="416129" y="1803943"/>
          <a:ext cx="8123714" cy="46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4671">
                  <a:extLst>
                    <a:ext uri="{9D8B030D-6E8A-4147-A177-3AD203B41FA5}">
                      <a16:colId xmlns:a16="http://schemas.microsoft.com/office/drawing/2014/main" val="1631045077"/>
                    </a:ext>
                  </a:extLst>
                </a:gridCol>
                <a:gridCol w="1380777">
                  <a:extLst>
                    <a:ext uri="{9D8B030D-6E8A-4147-A177-3AD203B41FA5}">
                      <a16:colId xmlns:a16="http://schemas.microsoft.com/office/drawing/2014/main" val="2844381514"/>
                    </a:ext>
                  </a:extLst>
                </a:gridCol>
                <a:gridCol w="758266">
                  <a:extLst>
                    <a:ext uri="{9D8B030D-6E8A-4147-A177-3AD203B41FA5}">
                      <a16:colId xmlns:a16="http://schemas.microsoft.com/office/drawing/2014/main" val="259315926"/>
                    </a:ext>
                  </a:extLst>
                </a:gridCol>
              </a:tblGrid>
              <a:tr h="362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AGRUPAMENTO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VALOR 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50571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82.899.117,31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54,28%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846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REALIZADOS PELA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37.117.094,84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24,30%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497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9.868.359,16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6,46%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691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5.533.363,36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3,62%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7718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 - PESSOA JURÍDICA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3.350.003,50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2,19%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7388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2.371.573,37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1,55%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19582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 E CONTRIBUTIVAS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1.996.751,86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1,31%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377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1.929.646,13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1,26%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1575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TIC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1.609.992,33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0497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IMÓVEIS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1.443.218,43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0,94%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5517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E 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1.387.678,00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0,91%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19125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DIÁRIAS, PASSAGENS E ADIANTAMENTOS A SERVIDORES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1.037.339,28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0,68%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1787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EXERCÍCIOS ANTERIORES E OUTRAS INDENIZAÇÕES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766.258,37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0,50%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1102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ESTAGIÁRIOS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557.454,57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524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DE MAPEAMENTO E GEORREFERENCIAMENTO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0,35%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9876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189.623,83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571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(TERRENOS)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7737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DE APOIO ADMINISTRATIVO E CONSERVAÇÃO E LIMPEZA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8.666,64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8815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152.724.140,98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74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017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DESPESA REALIZADA IEF – 2018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2411760" y="5877272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46E031D8-509F-42BF-AC6A-1D15FA30F6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053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53588" y="2060493"/>
          <a:ext cx="7130238" cy="4475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7380">
                  <a:extLst>
                    <a:ext uri="{9D8B030D-6E8A-4147-A177-3AD203B41FA5}">
                      <a16:colId xmlns:a16="http://schemas.microsoft.com/office/drawing/2014/main" val="1418178366"/>
                    </a:ext>
                  </a:extLst>
                </a:gridCol>
                <a:gridCol w="2702858">
                  <a:extLst>
                    <a:ext uri="{9D8B030D-6E8A-4147-A177-3AD203B41FA5}">
                      <a16:colId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UNIDADE EXECUTORA – REGIÃO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DESPESA </a:t>
                      </a:r>
                      <a:r>
                        <a:rPr lang="pt-BR" sz="1400" b="1" u="none" strike="noStrike" dirty="0">
                          <a:effectLst/>
                        </a:rPr>
                        <a:t>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933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112.946.730,32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293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 MÉDIO SÃO FRANCISCO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4.457.826,78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3454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 PARANAÍBA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691.276,61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6733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6.397.266,60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0249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841.783,84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0642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7.064.453,01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791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5.034.623,58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807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4.211.089,53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6627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METROPOLITANA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16.020,28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99856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804.962,89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0459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699.301,27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252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4.275.304,14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0555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DOCE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2.485.629,86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9775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1.825.548,37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5581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972.323,90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0781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152.724.140,98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953588" y="65355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3B5E365-3CA9-4175-9300-67CB80C5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IEF – 2018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436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/>
        </p:nvGraphicFramePr>
        <p:xfrm>
          <a:off x="1714500" y="2962275"/>
          <a:ext cx="5715000" cy="109347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Receita arrecadada +</a:t>
                      </a:r>
                      <a:br>
                        <a:rPr lang="pt-BR" sz="1600" b="1" u="none" strike="noStrike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Transferência financeira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Despesa Realizada</a:t>
                      </a:r>
                      <a:endParaRPr lang="pt-BR" sz="16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Superávit/ Déficit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effectLst/>
                        </a:rPr>
                        <a:t>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0527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196.677.560,48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152.724.140,98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43.953.419,50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40618E0D-2927-48AD-8280-6214267C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2018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115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194" y="910155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IEF – 2017</a:t>
            </a:r>
          </a:p>
        </p:txBody>
      </p:sp>
      <p:sp>
        <p:nvSpPr>
          <p:cNvPr id="5179" name="Título 1"/>
          <p:cNvSpPr txBox="1">
            <a:spLocks/>
          </p:cNvSpPr>
          <p:nvPr/>
        </p:nvSpPr>
        <p:spPr bwMode="auto">
          <a:xfrm>
            <a:off x="357127" y="6519526"/>
            <a:ext cx="8786873" cy="2049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do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670824"/>
              </p:ext>
            </p:extLst>
          </p:nvPr>
        </p:nvGraphicFramePr>
        <p:xfrm>
          <a:off x="352691" y="1503122"/>
          <a:ext cx="8438607" cy="5016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:a16="http://schemas.microsoft.com/office/drawing/2014/main" val="291564919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409116173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:a16="http://schemas.microsoft.com/office/drawing/2014/main" val="82239528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RECURSO – CÓDIGO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 CONTABILIZADO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57277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TAXA FLORESTAL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58.517.776,67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3616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COMPENSAÇÃO FINANCEIRA PELA UTILIZAÇÃO DE RECURSOS HÍDRICOS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39.015.772,80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0363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DE COMPENSACAO AMBIENTAL - LEI FEDERAL 9.985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32.331.120,30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363673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SERVICOS ESPECIAIS - IEF - LEI 14309/2002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13.141.965,34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1924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DA REPOSICAO FLORESTAL - LEI ESTADUAL 14.309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8.071.604,84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8415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MULTA POR INFRACAO A LEGISLACAO  AMBIENTAL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7.909.730,86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32936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DA REPOSICAO DA PESCA - LEI ESTADUAL 14.181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3.625.063,35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3071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SERVICOS DE CONSULTORIA, ASSISTENCIA TECNICA E ANALISE DE PROJETOS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3.179.692,68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54903"/>
                  </a:ext>
                </a:extLst>
              </a:tr>
              <a:tr h="1949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DA DIVIDA ATIVA NAO TRIBUTARIA DE OUTRAS RECEITAS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3.095.222,10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09944"/>
                  </a:ext>
                </a:extLst>
              </a:tr>
              <a:tr h="1923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DECORRENTE DA VISITACAO DAS UNIDADES DE CONSERVACAO DA NATUREZA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2.874.240,58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95623"/>
                  </a:ext>
                </a:extLst>
              </a:tr>
              <a:tr h="1854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TAXA DE CONTROLE E FISCALIZACAO AMBIENTAL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2.787.294,21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87641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INDENIZACOES - IMPACTOS E DANOS AMBIENTAIS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2.687.616,44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6102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SERVICOS PELA GESTAO DE CRIADORES DE PASSEIFORMES SILVESTRES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2.463.649,13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1142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KFW - PROJETO PROMATA / INSTITUTO ESTADUAL DE FLORESTAS - IEF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1.945.140,00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49112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OUTRAS RECEITAS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1.761.051,81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5609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DA DIVIDA ATIVA TRIBUTARIA DA TAXA FLORESTAL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1.273.218,25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7265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OUTRAS ALIENACOES DE BENS MOVEIS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429.710,00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74274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OUTRAS RESTITUICOES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47330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REMUNERACAO DE DEPOSITOS BANCARIOS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137.720,40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559795"/>
                  </a:ext>
                </a:extLst>
              </a:tr>
              <a:tr h="2228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OUTROS SERVICOS ADMINISTRATIVOS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122.575,00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066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OUTRAS RESTITUICOES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53.875,25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3322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REMUNERACAO DE DEPOSITOS BANCARIOS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8.753,32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64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0" marR="6380" marT="638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>
                          <a:effectLst/>
                          <a:latin typeface="+mn-lt"/>
                        </a:rPr>
                        <a:t>-</a:t>
                      </a:r>
                      <a:endParaRPr lang="pt-BR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0" marR="6380" marT="638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185.701.904,33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1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119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194" y="910155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IEF – 2019</a:t>
            </a:r>
          </a:p>
        </p:txBody>
      </p:sp>
      <p:sp>
        <p:nvSpPr>
          <p:cNvPr id="5179" name="Título 1"/>
          <p:cNvSpPr txBox="1">
            <a:spLocks/>
          </p:cNvSpPr>
          <p:nvPr/>
        </p:nvSpPr>
        <p:spPr bwMode="auto">
          <a:xfrm>
            <a:off x="352691" y="6509442"/>
            <a:ext cx="8786873" cy="2049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52691" y="1436862"/>
          <a:ext cx="8438607" cy="5108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:a16="http://schemas.microsoft.com/office/drawing/2014/main" val="291564919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409116173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:a16="http://schemas.microsoft.com/office/drawing/2014/main" val="8223952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RECURSO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 CONTABILIZADO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57277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89.290.930,37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3616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31.069.370,25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0840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21.190.322,26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0846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DE POLITICA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19.976.041,90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1522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15.286.692,16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92004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MULTAS ADMINISTRATIVAS POR DANOS AMBIENTAIS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13.958.150,69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0363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SERVICOS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8.037.657,89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363673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SISPASS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6.165.501,57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1924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4.069.225,08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84159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VISITACAO DAS UNIDADES DE CONSERVAÇÃO ESTADUAIS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3.658.237,59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32936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DA PESCA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3.302.951,14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30716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RECEITAS - PRIMARIAS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3.250.655,48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54903"/>
                  </a:ext>
                </a:extLst>
              </a:tr>
              <a:tr h="1940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2.119.606,82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09944"/>
                  </a:ext>
                </a:extLst>
              </a:tr>
              <a:tr h="19235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MOVEIS E SEMOVENTES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1.287.771,00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95623"/>
                  </a:ext>
                </a:extLst>
              </a:tr>
              <a:tr h="1854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SERVICOS ESPECIAIS - IEF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896.654,12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87641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410.937,05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6102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251.302,52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11422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REPROGRAFIA, CERTIDOES E JULGAMENTO DE CONTENCIOSO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234.751,61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49112"/>
                  </a:ext>
                </a:extLst>
              </a:tr>
              <a:tr h="1644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LIBERACAO E MANEJO DA FAUNA E FLORA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223.732,48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5609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MULTAS E JUROS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98.596,51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72655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DA PESCA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45.015,86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74274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28.555,53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47330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RECEBIDOS POR DANOS ADVINDOS DE DESASTRES SOCIOAMBIENTAIS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26.670,45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35123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22.499,75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559795"/>
                  </a:ext>
                </a:extLst>
              </a:tr>
              <a:tr h="2228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DIVIDA ATIVA - MULTAS E JUROS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6.351,40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50668"/>
                  </a:ext>
                </a:extLst>
              </a:tr>
              <a:tr h="1578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33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224.909.376,09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1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94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2019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70708" y="1766308"/>
          <a:ext cx="7744639" cy="4520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7840">
                  <a:extLst>
                    <a:ext uri="{9D8B030D-6E8A-4147-A177-3AD203B41FA5}">
                      <a16:colId xmlns:a16="http://schemas.microsoft.com/office/drawing/2014/main" val="308508507"/>
                    </a:ext>
                  </a:extLst>
                </a:gridCol>
                <a:gridCol w="1432810">
                  <a:extLst>
                    <a:ext uri="{9D8B030D-6E8A-4147-A177-3AD203B41FA5}">
                      <a16:colId xmlns:a16="http://schemas.microsoft.com/office/drawing/2014/main" val="1917132640"/>
                    </a:ext>
                  </a:extLst>
                </a:gridCol>
                <a:gridCol w="733989">
                  <a:extLst>
                    <a:ext uri="{9D8B030D-6E8A-4147-A177-3AD203B41FA5}">
                      <a16:colId xmlns:a16="http://schemas.microsoft.com/office/drawing/2014/main" val="164589766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</a:t>
                      </a:r>
                      <a:r>
                        <a:rPr lang="pt-BR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 RECURSO – DESCRIÇÃO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VALOR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951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TAXA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90.051.766,45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40,04%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043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RDA COM VINCULACAO ESPECÍFICA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40.180.267,87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17,87%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747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RDA LIVRE UTILIZAÇÃO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34.428.226,57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15,31%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261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31.069.370,25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13,81%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918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TAXA DE EXPEDIENTE - ADMINISTRAÇÃO INDIRETA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23.737.477,13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10,55%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3126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TCFA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4.098.076,23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1,82%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61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ALIENAÇÃO DE BENS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1.287.771,00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0,57%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53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CONVÊNIOS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28.555,53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915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RECURSOS RECEBIDOS POR DANOS ADVINDOS DE DESASTRES SOCIOAMBIENTAIS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26.670,45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93654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ACORDOS E AJUSTES DE COOPERAÇÃO MÚTUA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1.194,61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37049"/>
                  </a:ext>
                </a:extLst>
              </a:tr>
              <a:tr h="41211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effectLst/>
                          <a:latin typeface="Calibri" panose="020F0502020204030204" pitchFamily="34" charset="0"/>
                        </a:rPr>
                        <a:t>224.909.376,09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770708" y="6320498"/>
            <a:ext cx="8194725" cy="18879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do SIAFI</a:t>
            </a:r>
            <a:r>
              <a:rPr lang="pt-BR" altLang="pt-BR" sz="1100" i="1" dirty="0"/>
              <a:t>/MG</a:t>
            </a:r>
          </a:p>
        </p:txBody>
      </p:sp>
    </p:spTree>
    <p:extLst>
      <p:ext uri="{BB962C8B-B14F-4D97-AF65-F5344CB8AC3E}">
        <p14:creationId xmlns:p14="http://schemas.microsoft.com/office/powerpoint/2010/main" val="366980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3FC8248-F57B-4C13-976C-EC510682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2019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ECD6DE-74FB-42A0-A2A4-A66ABB8C4C42}"/>
              </a:ext>
            </a:extLst>
          </p:cNvPr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950203FE-4EA9-4233-9EA7-6B6E6DF07B8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831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539748" y="1037179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DESPESA REALIZADA IEF – 2019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GRUPO DE DESPESA</a:t>
            </a:r>
          </a:p>
        </p:txBody>
      </p:sp>
      <p:sp>
        <p:nvSpPr>
          <p:cNvPr id="10282" name="Título 1"/>
          <p:cNvSpPr txBox="1">
            <a:spLocks/>
          </p:cNvSpPr>
          <p:nvPr/>
        </p:nvSpPr>
        <p:spPr bwMode="auto">
          <a:xfrm>
            <a:off x="2070576" y="5028660"/>
            <a:ext cx="5002850" cy="17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070575" y="2419144"/>
          <a:ext cx="5002850" cy="256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799">
                  <a:extLst>
                    <a:ext uri="{9D8B030D-6E8A-4147-A177-3AD203B41FA5}">
                      <a16:colId xmlns:a16="http://schemas.microsoft.com/office/drawing/2014/main" val="2022075763"/>
                    </a:ext>
                  </a:extLst>
                </a:gridCol>
                <a:gridCol w="2221142">
                  <a:extLst>
                    <a:ext uri="{9D8B030D-6E8A-4147-A177-3AD203B41FA5}">
                      <a16:colId xmlns:a16="http://schemas.microsoft.com/office/drawing/2014/main" val="1791557584"/>
                    </a:ext>
                  </a:extLst>
                </a:gridCol>
                <a:gridCol w="1928909">
                  <a:extLst>
                    <a:ext uri="{9D8B030D-6E8A-4147-A177-3AD203B41FA5}">
                      <a16:colId xmlns:a16="http://schemas.microsoft.com/office/drawing/2014/main" val="1032948587"/>
                    </a:ext>
                  </a:extLst>
                </a:gridCol>
              </a:tblGrid>
              <a:tr h="4112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79951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65.014.152,25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8218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83.681.435,01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9616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323.489,80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2044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Inversão Financeira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135.244,88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09804"/>
                  </a:ext>
                </a:extLst>
              </a:tr>
              <a:tr h="5040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6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293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 txBox="1">
            <a:spLocks/>
          </p:cNvSpPr>
          <p:nvPr/>
        </p:nvSpPr>
        <p:spPr bwMode="auto">
          <a:xfrm>
            <a:off x="628650" y="1035285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CRÉDITO ORÇAMENTÁRIO X DESPESA REALIZADA IEF – 2019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PROJETO/ATIVIDADE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28650" y="1959280"/>
          <a:ext cx="7886700" cy="4616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892836967"/>
                    </a:ext>
                  </a:extLst>
                </a:gridCol>
                <a:gridCol w="3060313">
                  <a:extLst>
                    <a:ext uri="{9D8B030D-6E8A-4147-A177-3AD203B41FA5}">
                      <a16:colId xmlns:a16="http://schemas.microsoft.com/office/drawing/2014/main" val="1735689890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8927312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941675011"/>
                    </a:ext>
                  </a:extLst>
                </a:gridCol>
                <a:gridCol w="1054174">
                  <a:extLst>
                    <a:ext uri="{9D8B030D-6E8A-4147-A177-3AD203B41FA5}">
                      <a16:colId xmlns:a16="http://schemas.microsoft.com/office/drawing/2014/main" val="2501278293"/>
                    </a:ext>
                  </a:extLst>
                </a:gridCol>
                <a:gridCol w="689315">
                  <a:extLst>
                    <a:ext uri="{9D8B030D-6E8A-4147-A177-3AD203B41FA5}">
                      <a16:colId xmlns:a16="http://schemas.microsoft.com/office/drawing/2014/main" val="4124708128"/>
                    </a:ext>
                  </a:extLst>
                </a:gridCol>
              </a:tblGrid>
              <a:tr h="37777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Projeto Ativ.- Código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Projeto Atividade - Descrição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Crédito Inicial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Crédito Autorizado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Valor Despesa Empenhada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n-lt"/>
                        </a:rPr>
                        <a:t>Taxa de Execução</a:t>
                      </a:r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94263"/>
                  </a:ext>
                </a:extLst>
              </a:tr>
              <a:tr h="1995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DIRECAO SUPERIOR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22.400,21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58559"/>
                  </a:ext>
                </a:extLst>
              </a:tr>
              <a:tr h="1995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PLANEJAMENTO, GESTAO E FINANCAS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18.547.192,00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17.228.204,78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16.348.891,17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5633"/>
                  </a:ext>
                </a:extLst>
              </a:tr>
              <a:tr h="1995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PESSOAL ATIVO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82.088.863,00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87.913.211,42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80.699.287,18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94170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SUSTENTABILIDADE AMBIENTAL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07113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DA FAUNA AQUATICA E PESCA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993.254,50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991.055,05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27387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GESTAO DE AERONAVES DO SISEMA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11.131.424,00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9.848.652,00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5.159.162,29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38725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MONITORAMENTO AMBIENTAL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721.928,00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18119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6.044.500,00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3.487.597,20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2.990.088,35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347155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GESTAO DAS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37.969.090,00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52.708.076,14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39.450.196,83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5574"/>
                  </a:ext>
                </a:extLst>
              </a:tr>
              <a:tr h="3041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CRIACAO E IMPLANTACAO DE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745.415,43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044785"/>
                  </a:ext>
                </a:extLst>
              </a:tr>
              <a:tr h="3041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REGULARIZACAO FUNDIARIA DE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162.113,01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62161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PREVENCAO E COMBATE AOS INCENDIOS FLORESTAIS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2.323.075,00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2.323.075,00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686.805,35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82737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DA FAUNA SILVESTRE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919.709,83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435.495,14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95936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DA BIODIVERSIDADE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10.353,33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11668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DE ATIVIDADES FLORESTAIS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2.591.540,00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52.402,65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798986"/>
                  </a:ext>
                </a:extLst>
              </a:tr>
              <a:tr h="3041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E RECUPERACAO DA MATA ATLANTICA FASE II PROMATA II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1.004.766,47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1.003.934,47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27345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PRECATORIOS E SENTENCAS JUDICIARIAS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511.453,00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511.453,00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396.721,48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73096"/>
                  </a:ext>
                </a:extLst>
              </a:tr>
              <a:tr h="2372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184.649.765,00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193.945.550,34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70203134-4912-4307-9194-20C5D2CECDB5}"/>
              </a:ext>
            </a:extLst>
          </p:cNvPr>
          <p:cNvSpPr txBox="1">
            <a:spLocks/>
          </p:cNvSpPr>
          <p:nvPr/>
        </p:nvSpPr>
        <p:spPr bwMode="auto">
          <a:xfrm>
            <a:off x="664265" y="6610765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420251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50" y="962206"/>
            <a:ext cx="8928100" cy="635000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IEF – 2019</a:t>
            </a:r>
            <a:b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AGRUPAMENTO</a:t>
            </a: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416129" y="624874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</p:nvPr>
        </p:nvGraphicFramePr>
        <p:xfrm>
          <a:off x="416129" y="1803943"/>
          <a:ext cx="8123714" cy="44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4671">
                  <a:extLst>
                    <a:ext uri="{9D8B030D-6E8A-4147-A177-3AD203B41FA5}">
                      <a16:colId xmlns:a16="http://schemas.microsoft.com/office/drawing/2014/main" val="1631045077"/>
                    </a:ext>
                  </a:extLst>
                </a:gridCol>
                <a:gridCol w="1380777">
                  <a:extLst>
                    <a:ext uri="{9D8B030D-6E8A-4147-A177-3AD203B41FA5}">
                      <a16:colId xmlns:a16="http://schemas.microsoft.com/office/drawing/2014/main" val="2844381514"/>
                    </a:ext>
                  </a:extLst>
                </a:gridCol>
                <a:gridCol w="758266">
                  <a:extLst>
                    <a:ext uri="{9D8B030D-6E8A-4147-A177-3AD203B41FA5}">
                      <a16:colId xmlns:a16="http://schemas.microsoft.com/office/drawing/2014/main" val="259315926"/>
                    </a:ext>
                  </a:extLst>
                </a:gridCol>
              </a:tblGrid>
              <a:tr h="362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AGRUPAMENTO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VALOR 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50571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80.785.287,42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54,16%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846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REALIZADOS PELA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41.210.857,89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27,63%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497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7.964.459,70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5,34%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691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3.571.229,69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2,39%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7718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2.606.366,68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1,75%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7388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 E CONTRIBUTIVAS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2.337.666,06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1,57%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19582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 - PESSOA JURÍDICA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2.187.735,13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1,47%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377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IMÓVEIS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1.905.814,02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1,28%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1575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TIC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1.805.476,48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1,21%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0497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EXERCÍCIOS ANTERIORES E OUTRAS INDENIZAÇÕES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1.770.650,65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1,19%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5517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901.994,83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0,60%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19125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DIÁRIAS, PASSAGENS E ADIANTAMENTOS A SERVIDORES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636.398,68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0,43%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1787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ESTAGIÁRIOS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614.121,86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0,41%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1102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0,26%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524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E 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323.489,80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0,22%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9876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(TERRENOS)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135.244,88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571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DE APOIO ADMINISTRATIVO E CONSERVAÇÃO E LIMPEZA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12.999,96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7737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74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378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DESPESA REALIZADA IEF – 2019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2411760" y="5877272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id="{46E031D8-509F-42BF-AC6A-1D15FA30F6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868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53588" y="2060493"/>
          <a:ext cx="7130238" cy="4475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7380">
                  <a:extLst>
                    <a:ext uri="{9D8B030D-6E8A-4147-A177-3AD203B41FA5}">
                      <a16:colId xmlns:a16="http://schemas.microsoft.com/office/drawing/2014/main" val="1418178366"/>
                    </a:ext>
                  </a:extLst>
                </a:gridCol>
                <a:gridCol w="2702858">
                  <a:extLst>
                    <a:ext uri="{9D8B030D-6E8A-4147-A177-3AD203B41FA5}">
                      <a16:colId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UNIDADE EXECUTORA – REGIÃO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DESPESA </a:t>
                      </a:r>
                      <a:r>
                        <a:rPr lang="pt-BR" sz="1400" b="1" u="none" strike="noStrike" dirty="0">
                          <a:effectLst/>
                        </a:rPr>
                        <a:t>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933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103.720.863,49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293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ALTO MÉDIO SÃO FRANCISCO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4.592.674,78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3454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6.112.760,57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6733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ALTO PARANAÍBA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655.876,81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0249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CENTRO 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7.446.209,63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0642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CENTRO 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876.557,54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791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CENTRO 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6.093.161,04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807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4.347.846,27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6627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METROPOLITANA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4.185.688,79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99856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745.883,93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0459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611.620,68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252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3.863.256,79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0555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RIO DOCE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2.987.693,74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9775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1.864.947,46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5581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1.049.280,42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0781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149.154.321,94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953588" y="65355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3B5E365-3CA9-4175-9300-67CB80C5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IEF – 2019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7735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/>
        </p:nvGraphicFramePr>
        <p:xfrm>
          <a:off x="1714500" y="2962275"/>
          <a:ext cx="5715000" cy="109347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Receita arrecadada +</a:t>
                      </a:r>
                      <a:br>
                        <a:rPr lang="pt-BR" sz="1600" b="1" u="none" strike="noStrike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Transferência financeira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Despesa Realizada</a:t>
                      </a:r>
                    </a:p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Superávit/ Déficit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effectLst/>
                        </a:rPr>
                        <a:t>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0527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224.909.376,09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75.755.054,15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40618E0D-2927-48AD-8280-6214267C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2019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5130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194" y="910155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IEF – 2020</a:t>
            </a:r>
          </a:p>
        </p:txBody>
      </p:sp>
      <p:sp>
        <p:nvSpPr>
          <p:cNvPr id="5179" name="Título 1"/>
          <p:cNvSpPr txBox="1">
            <a:spLocks/>
          </p:cNvSpPr>
          <p:nvPr/>
        </p:nvSpPr>
        <p:spPr bwMode="auto">
          <a:xfrm>
            <a:off x="352691" y="6626888"/>
            <a:ext cx="8786873" cy="2049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52691" y="1436862"/>
          <a:ext cx="8438607" cy="51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:a16="http://schemas.microsoft.com/office/drawing/2014/main" val="291564919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409116173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:a16="http://schemas.microsoft.com/office/drawing/2014/main" val="8223952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RECURSO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 CONTABILIZADO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8572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68.869.242,64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361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FISCALIZAÇÃO DE RECURSOS MINERÁRIOS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44.549.182,31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084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16.150.750,99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084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DE POLITICA FLORESTAL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11.442.865,71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152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MULTAS ADMINISTRATIVAS POR DANOS AMBIENTAIS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11.256.006,29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92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9.517.025,83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036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SISPASS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6.495.705,68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3636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5.624.578,35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6192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SERVICOS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5.204.151,54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8415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3.349.294,23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329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DA PESCA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2.171.904,70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307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RECEITAS - PRIMARIAS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1.491.147,88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549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VISITACAO DE UCS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924.441,28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09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MOVEIS E SEMOVENTES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673.503,00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956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LIBERACAO E MANEJO DA FAUNA E FLORA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194.528,41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2876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SERVICOS ESPECIAIS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176.521,39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610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INDENIZACOES - PRINCIPAL - IMPACTOS E DANOS 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176.301,00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6114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/ 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195.395,64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3491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REPROGRAFIA, CERTIDOES E JULGAMENTO DE CONTENCIOSO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141.784,53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560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/ 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726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DA PESCA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0742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1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49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2017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85540"/>
              </p:ext>
            </p:extLst>
          </p:nvPr>
        </p:nvGraphicFramePr>
        <p:xfrm>
          <a:off x="770708" y="1707585"/>
          <a:ext cx="7744639" cy="4587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7840">
                  <a:extLst>
                    <a:ext uri="{9D8B030D-6E8A-4147-A177-3AD203B41FA5}">
                      <a16:colId xmlns:a16="http://schemas.microsoft.com/office/drawing/2014/main" val="308508507"/>
                    </a:ext>
                  </a:extLst>
                </a:gridCol>
                <a:gridCol w="1432810">
                  <a:extLst>
                    <a:ext uri="{9D8B030D-6E8A-4147-A177-3AD203B41FA5}">
                      <a16:colId xmlns:a16="http://schemas.microsoft.com/office/drawing/2014/main" val="1917132640"/>
                    </a:ext>
                  </a:extLst>
                </a:gridCol>
                <a:gridCol w="733989">
                  <a:extLst>
                    <a:ext uri="{9D8B030D-6E8A-4147-A177-3AD203B41FA5}">
                      <a16:colId xmlns:a16="http://schemas.microsoft.com/office/drawing/2014/main" val="1645897665"/>
                    </a:ext>
                  </a:extLst>
                </a:gridCol>
              </a:tblGrid>
              <a:tr h="6238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</a:t>
                      </a:r>
                      <a:r>
                        <a:rPr lang="pt-BR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 RECURSO – DESCRIÇÃO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VALOR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95172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TAXA  FLORESTAL - ADMINISTRAÇÃO INDIRETA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60.060.105,92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32,34%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04365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RECURSOS DIRETAMENTE ARRECADADOS COM VINCULAÇÃO ESPECÍFICA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49.589.645,51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26,70%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74759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COMPENSAÇÃO FINANCEIRA PELA UTILIZAÇÃO DE RECURSOS HÍDRICOS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39.015.772,80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21,01%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26129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RECURSOS DIRETAMENTE ARRECADADOS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31.727.762,17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17,09%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91890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TAXA DE CONTROLE E FISCALIZAÇÃO AMBIENTAL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2.787.294,21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31266"/>
                  </a:ext>
                </a:extLst>
              </a:tr>
              <a:tr h="4130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CONVÊNIOS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2.082.860,40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1,12%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6121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ALIENAÇÃO DE BENS DE ENTIDADES ESTADUAIS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429.710,00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0,23%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5383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ACORDOS E AJUSTES DE COOPERAÇÃO MÚTUA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effectLst/>
                          <a:latin typeface="Calibri" panose="020F0502020204030204" pitchFamily="34" charset="0"/>
                        </a:rPr>
                        <a:t>8.753,32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0,005%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91589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effectLst/>
                          <a:latin typeface="Calibri" panose="020F0502020204030204" pitchFamily="34" charset="0"/>
                        </a:rPr>
                        <a:t>185.701.904,33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770708" y="6320498"/>
            <a:ext cx="8194725" cy="18879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do SIAFI</a:t>
            </a:r>
            <a:r>
              <a:rPr lang="pt-BR" altLang="pt-BR" sz="1100" i="1" dirty="0"/>
              <a:t>/MG</a:t>
            </a:r>
          </a:p>
        </p:txBody>
      </p:sp>
    </p:spTree>
    <p:extLst>
      <p:ext uri="{BB962C8B-B14F-4D97-AF65-F5344CB8AC3E}">
        <p14:creationId xmlns:p14="http://schemas.microsoft.com/office/powerpoint/2010/main" val="327094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2020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70708" y="1707585"/>
          <a:ext cx="7744639" cy="478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7840">
                  <a:extLst>
                    <a:ext uri="{9D8B030D-6E8A-4147-A177-3AD203B41FA5}">
                      <a16:colId xmlns:a16="http://schemas.microsoft.com/office/drawing/2014/main" val="308508507"/>
                    </a:ext>
                  </a:extLst>
                </a:gridCol>
                <a:gridCol w="1432810">
                  <a:extLst>
                    <a:ext uri="{9D8B030D-6E8A-4147-A177-3AD203B41FA5}">
                      <a16:colId xmlns:a16="http://schemas.microsoft.com/office/drawing/2014/main" val="1917132640"/>
                    </a:ext>
                  </a:extLst>
                </a:gridCol>
                <a:gridCol w="733989">
                  <a:extLst>
                    <a:ext uri="{9D8B030D-6E8A-4147-A177-3AD203B41FA5}">
                      <a16:colId xmlns:a16="http://schemas.microsoft.com/office/drawing/2014/main" val="164589766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</a:t>
                      </a:r>
                      <a:r>
                        <a:rPr lang="pt-BR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 RECURSO – DESCRIÇÃO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VALOR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9517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 FLORESTAL - ADMINISTRACAO INDIRETA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69.044.553,32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0436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FISCALIZAÇÃO DE RECURSOS MINERÁRIOS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44.549.182,31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2453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DIRETAMENTE ARRECADADOS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24.643.617,74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747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DIRETAMENTE ARRECADADOS COM VINCULACAO ESPECIFICA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16.244.595,95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2612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COMPENSAÇÃO FINANCEIRA PELA UTILIZAÇÃO DE RECURSOS HÍDRICOS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16.150.750,99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9189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EXPEDIENTE - ADMINISTRACAO INDIRETA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13.951.083,35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3126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3.349.294,23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612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DE ENTIDADES ESTADUAIS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673.503,00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538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CONVÊNIOS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5.919,89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9158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ACORDOS E AJUSTES DE COOPERACAO MÚTUA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0,0002%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3704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770708" y="6560500"/>
            <a:ext cx="8194725" cy="18879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</p:spTree>
    <p:extLst>
      <p:ext uri="{BB962C8B-B14F-4D97-AF65-F5344CB8AC3E}">
        <p14:creationId xmlns:p14="http://schemas.microsoft.com/office/powerpoint/2010/main" val="17459545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3FC8248-F57B-4C13-976C-EC510682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2020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ECD6DE-74FB-42A0-A2A4-A66ABB8C4C42}"/>
              </a:ext>
            </a:extLst>
          </p:cNvPr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/>
              <a:t>Fonte: Armazém de Informações SIAFI/MG</a:t>
            </a:r>
            <a:endParaRPr lang="pt-BR" altLang="pt-BR" sz="1100" i="1" dirty="0"/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F4FF7DA7-8E86-4DEE-8D6E-7D8A948E73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205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EVOLUÇÃO RECURSOS RECEBIDOS IEF – 2018 - 2020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70708" y="1741141"/>
          <a:ext cx="7750441" cy="4688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8919">
                  <a:extLst>
                    <a:ext uri="{9D8B030D-6E8A-4147-A177-3AD203B41FA5}">
                      <a16:colId xmlns:a16="http://schemas.microsoft.com/office/drawing/2014/main" val="308508507"/>
                    </a:ext>
                  </a:extLst>
                </a:gridCol>
                <a:gridCol w="1308812">
                  <a:extLst>
                    <a:ext uri="{9D8B030D-6E8A-4147-A177-3AD203B41FA5}">
                      <a16:colId xmlns:a16="http://schemas.microsoft.com/office/drawing/2014/main" val="4058198681"/>
                    </a:ext>
                  </a:extLst>
                </a:gridCol>
                <a:gridCol w="1286440">
                  <a:extLst>
                    <a:ext uri="{9D8B030D-6E8A-4147-A177-3AD203B41FA5}">
                      <a16:colId xmlns:a16="http://schemas.microsoft.com/office/drawing/2014/main" val="658280137"/>
                    </a:ext>
                  </a:extLst>
                </a:gridCol>
                <a:gridCol w="1208135">
                  <a:extLst>
                    <a:ext uri="{9D8B030D-6E8A-4147-A177-3AD203B41FA5}">
                      <a16:colId xmlns:a16="http://schemas.microsoft.com/office/drawing/2014/main" val="1917132640"/>
                    </a:ext>
                  </a:extLst>
                </a:gridCol>
                <a:gridCol w="1208135">
                  <a:extLst>
                    <a:ext uri="{9D8B030D-6E8A-4147-A177-3AD203B41FA5}">
                      <a16:colId xmlns:a16="http://schemas.microsoft.com/office/drawing/2014/main" val="270056571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</a:t>
                      </a:r>
                      <a:r>
                        <a:rPr lang="pt-BR" sz="14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DO RECURSO – DESCRIÇÃO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2020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Variação 2019/2020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9517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80.562.922,50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90.051.766,45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69.044.553,32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043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TFRM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44.549.182,31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0109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RDA LIVRE UTILIZAÇÃO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26.542.193,25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34.428.226,57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24.643.617,74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9017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RDA COM VINCULAÇÃO ESPECÍFICA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35.929.421,70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40.180.267,87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16.244.595,95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3360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CFURH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31.243.161,55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31.069.370,25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16.150.750,99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7475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EXPEDIENTE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16.458.907,26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23.737.477,13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13.951.083,35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2612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TFAMG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763.176,90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4.098.076,23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3.349.294,23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918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110.338,76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1.287.771,00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673.503,00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92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CONVÊNIOS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4.771.933,06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28.555,53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5.919,89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31266"/>
                  </a:ext>
                </a:extLst>
              </a:tr>
              <a:tr h="3718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ACORDOS E AJUSTES DE COOPERAÇÃO MÚTUA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1.856,68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1.194,61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61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ORDINÁRIOS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293.648,82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85383"/>
                  </a:ext>
                </a:extLst>
              </a:tr>
              <a:tr h="4280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DANOS ADVINDOS DE DESASTRES SOCIOAMBIENTAIS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26.670,45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9158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196.677.560,48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224.909.376,09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 bwMode="auto">
          <a:xfrm>
            <a:off x="770708" y="6518372"/>
            <a:ext cx="8194725" cy="18879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do SIAFI/MG</a:t>
            </a:r>
          </a:p>
        </p:txBody>
      </p:sp>
    </p:spTree>
    <p:extLst>
      <p:ext uri="{BB962C8B-B14F-4D97-AF65-F5344CB8AC3E}">
        <p14:creationId xmlns:p14="http://schemas.microsoft.com/office/powerpoint/2010/main" val="2936541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7684CEC-F171-4E4B-BD47-2F4BCC181622}"/>
              </a:ext>
            </a:extLst>
          </p:cNvPr>
          <p:cNvSpPr txBox="1">
            <a:spLocks/>
          </p:cNvSpPr>
          <p:nvPr/>
        </p:nvSpPr>
        <p:spPr>
          <a:xfrm>
            <a:off x="628647" y="944942"/>
            <a:ext cx="7886700" cy="673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EVOLUÇÃO RECURSOS RECEBIDOS IEF – 2018 - 2020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3BA4D547-C6EF-4626-98FD-992F98DD56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39905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539748" y="1037179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EVOLUÇÃO DESPESA REALIZADA IEF – 2018 - 2020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GRUPO DE DESPESA</a:t>
            </a:r>
          </a:p>
        </p:txBody>
      </p:sp>
      <p:sp>
        <p:nvSpPr>
          <p:cNvPr id="10282" name="Título 1"/>
          <p:cNvSpPr txBox="1">
            <a:spLocks/>
          </p:cNvSpPr>
          <p:nvPr/>
        </p:nvSpPr>
        <p:spPr bwMode="auto">
          <a:xfrm>
            <a:off x="1018379" y="4979465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018379" y="2344180"/>
          <a:ext cx="7272339" cy="263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134">
                  <a:extLst>
                    <a:ext uri="{9D8B030D-6E8A-4147-A177-3AD203B41FA5}">
                      <a16:colId xmlns:a16="http://schemas.microsoft.com/office/drawing/2014/main" val="202207576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91557584"/>
                    </a:ext>
                  </a:extLst>
                </a:gridCol>
                <a:gridCol w="1457739">
                  <a:extLst>
                    <a:ext uri="{9D8B030D-6E8A-4147-A177-3AD203B41FA5}">
                      <a16:colId xmlns:a16="http://schemas.microsoft.com/office/drawing/2014/main" val="2912659687"/>
                    </a:ext>
                  </a:extLst>
                </a:gridCol>
                <a:gridCol w="1417983">
                  <a:extLst>
                    <a:ext uri="{9D8B030D-6E8A-4147-A177-3AD203B41FA5}">
                      <a16:colId xmlns:a16="http://schemas.microsoft.com/office/drawing/2014/main" val="2553039298"/>
                    </a:ext>
                  </a:extLst>
                </a:gridCol>
                <a:gridCol w="1323489">
                  <a:extLst>
                    <a:ext uri="{9D8B030D-6E8A-4147-A177-3AD203B41FA5}">
                      <a16:colId xmlns:a16="http://schemas.microsoft.com/office/drawing/2014/main" val="1032948587"/>
                    </a:ext>
                  </a:extLst>
                </a:gridCol>
                <a:gridCol w="963994">
                  <a:extLst>
                    <a:ext uri="{9D8B030D-6E8A-4147-A177-3AD203B41FA5}">
                      <a16:colId xmlns:a16="http://schemas.microsoft.com/office/drawing/2014/main" val="757129909"/>
                    </a:ext>
                  </a:extLst>
                </a:gridCol>
              </a:tblGrid>
              <a:tr h="4112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2018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2020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VARIAÇÃO 2019/2020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79951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66.306.517,43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65.014.152,25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73.820.571,75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8218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84.903.945,55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83.681.435,01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71.002.540,22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9616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1.387.678,00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323.489,80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2044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Inversão Financeira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135.244,88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09804"/>
                  </a:ext>
                </a:extLst>
              </a:tr>
              <a:tr h="5040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152.724.140,98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144.823.111,97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6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2955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 txBox="1">
            <a:spLocks/>
          </p:cNvSpPr>
          <p:nvPr/>
        </p:nvSpPr>
        <p:spPr bwMode="auto">
          <a:xfrm>
            <a:off x="628650" y="1035285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CRÉDITO ORÇAMENTÁRIO X DESPESA REALIZADA IEF – 2020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PROJETO/ATIVIDADE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28649" y="1959280"/>
          <a:ext cx="7802287" cy="4475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035">
                  <a:extLst>
                    <a:ext uri="{9D8B030D-6E8A-4147-A177-3AD203B41FA5}">
                      <a16:colId xmlns:a16="http://schemas.microsoft.com/office/drawing/2014/main" val="1735689890"/>
                    </a:ext>
                  </a:extLst>
                </a:gridCol>
                <a:gridCol w="1233119">
                  <a:extLst>
                    <a:ext uri="{9D8B030D-6E8A-4147-A177-3AD203B41FA5}">
                      <a16:colId xmlns:a16="http://schemas.microsoft.com/office/drawing/2014/main" val="892731297"/>
                    </a:ext>
                  </a:extLst>
                </a:gridCol>
                <a:gridCol w="1247798">
                  <a:extLst>
                    <a:ext uri="{9D8B030D-6E8A-4147-A177-3AD203B41FA5}">
                      <a16:colId xmlns:a16="http://schemas.microsoft.com/office/drawing/2014/main" val="2941675011"/>
                    </a:ext>
                  </a:extLst>
                </a:gridCol>
                <a:gridCol w="1167752">
                  <a:extLst>
                    <a:ext uri="{9D8B030D-6E8A-4147-A177-3AD203B41FA5}">
                      <a16:colId xmlns:a16="http://schemas.microsoft.com/office/drawing/2014/main" val="2501278293"/>
                    </a:ext>
                  </a:extLst>
                </a:gridCol>
                <a:gridCol w="763583">
                  <a:extLst>
                    <a:ext uri="{9D8B030D-6E8A-4147-A177-3AD203B41FA5}">
                      <a16:colId xmlns:a16="http://schemas.microsoft.com/office/drawing/2014/main" val="4124708128"/>
                    </a:ext>
                  </a:extLst>
                </a:gridCol>
              </a:tblGrid>
              <a:tr h="5191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</a:rPr>
                        <a:t>PROJETO/ATIVIDADE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</a:rPr>
                        <a:t>Crédito Inicial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</a:rPr>
                        <a:t>Crédito Autorizado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</a:rPr>
                        <a:t>Taxa de Execução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94263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2500 - ASSESSORAMENTO E GERENCIAMENTO DE POLITICAS PUBLICAS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60.025.011,00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81.880.194,00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75.609.323,20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58559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4274 - CONTROLE E MONITORAMENTO DE ATIVIDADES FLORESTAIS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6.417.549,00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8.026.720,00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6.888.114,21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5633"/>
                  </a:ext>
                </a:extLst>
              </a:tr>
              <a:tr h="26714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4276 - FOMENTO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17.010.534,00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16.338.102,00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7.753.737,86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94170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4277- PARC - PROGRAMA DE CONCESSAO DE PARQUES ESTADUAIS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775.399,00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775.399,00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07113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4280 - GESTAO DE UNIDADES DE CONSERVACAO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63.895.596,00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72.028.913,00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47.030.572,44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27387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4283 - PROTECAO E CONSERVACAO DA FAUNA SILVESTRE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5.297.233,00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5.603.787,00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2.605.796,58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38725"/>
                  </a:ext>
                </a:extLst>
              </a:tr>
              <a:tr h="26714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4285 - GESTAO DE AERONAVES DO SISEMA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6.644.295,00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6.644.295,00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3.944.509,91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18119"/>
                  </a:ext>
                </a:extLst>
              </a:tr>
              <a:tr h="52287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7004 - PRECATORIOS E SENTENCAS JUDICIARIAS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869.189,00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1.069.189,00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991.057,77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34715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160.934.806,00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192.366.599,00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144.823.111,97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70203134-4912-4307-9194-20C5D2CECDB5}"/>
              </a:ext>
            </a:extLst>
          </p:cNvPr>
          <p:cNvSpPr txBox="1">
            <a:spLocks/>
          </p:cNvSpPr>
          <p:nvPr/>
        </p:nvSpPr>
        <p:spPr bwMode="auto">
          <a:xfrm>
            <a:off x="628649" y="6540501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208852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50" y="962206"/>
            <a:ext cx="8928100" cy="635000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IEF – 2020</a:t>
            </a:r>
            <a:b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AGRUPAMENTO</a:t>
            </a: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416129" y="6335779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</p:nvPr>
        </p:nvGraphicFramePr>
        <p:xfrm>
          <a:off x="483241" y="1803943"/>
          <a:ext cx="8123714" cy="4464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4671">
                  <a:extLst>
                    <a:ext uri="{9D8B030D-6E8A-4147-A177-3AD203B41FA5}">
                      <a16:colId xmlns:a16="http://schemas.microsoft.com/office/drawing/2014/main" val="1631045077"/>
                    </a:ext>
                  </a:extLst>
                </a:gridCol>
                <a:gridCol w="1380777">
                  <a:extLst>
                    <a:ext uri="{9D8B030D-6E8A-4147-A177-3AD203B41FA5}">
                      <a16:colId xmlns:a16="http://schemas.microsoft.com/office/drawing/2014/main" val="2844381514"/>
                    </a:ext>
                  </a:extLst>
                </a:gridCol>
                <a:gridCol w="758266">
                  <a:extLst>
                    <a:ext uri="{9D8B030D-6E8A-4147-A177-3AD203B41FA5}">
                      <a16:colId xmlns:a16="http://schemas.microsoft.com/office/drawing/2014/main" val="259315926"/>
                    </a:ext>
                  </a:extLst>
                </a:gridCol>
              </a:tblGrid>
              <a:tr h="362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AGRUPAMENTO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5057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90.551.708,70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846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Realizados pela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34.502.969,72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49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6.007.436,70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69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3.176.114,50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771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TIC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2.313.313,18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7388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 e Contributivas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1.793.531,91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1958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Imóveis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1.652.922,38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37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1.121.466,06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157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1.096.438,60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0497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962.969,86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5517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Exercícios Anteriores e Indenizações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849.007,41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1912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Diárias, Passagens e Adiantamentos a Servidores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392.517,59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1787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Estagiários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350.778,33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110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 - Pessoa Jurídica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40.522,37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52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de Apoio Administrativo e Conservação e Limpeza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11.414,66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9876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144.823.111,97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74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3684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DESPESA REALIZADA IEF – 2020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13" name="Espaço Reservado para Conteúdo 12">
            <a:extLst>
              <a:ext uri="{FF2B5EF4-FFF2-40B4-BE49-F238E27FC236}">
                <a16:creationId xmlns:a16="http://schemas.microsoft.com/office/drawing/2014/main" id="{6B9B7365-D832-42BC-8B83-5D47259B8D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85637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02920" y="1891739"/>
          <a:ext cx="8138157" cy="4634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2576">
                  <a:extLst>
                    <a:ext uri="{9D8B030D-6E8A-4147-A177-3AD203B41FA5}">
                      <a16:colId xmlns:a16="http://schemas.microsoft.com/office/drawing/2014/main" val="3979675666"/>
                    </a:ext>
                  </a:extLst>
                </a:gridCol>
                <a:gridCol w="1046921">
                  <a:extLst>
                    <a:ext uri="{9D8B030D-6E8A-4147-A177-3AD203B41FA5}">
                      <a16:colId xmlns:a16="http://schemas.microsoft.com/office/drawing/2014/main" val="4250248792"/>
                    </a:ext>
                  </a:extLst>
                </a:gridCol>
                <a:gridCol w="1099931">
                  <a:extLst>
                    <a:ext uri="{9D8B030D-6E8A-4147-A177-3AD203B41FA5}">
                      <a16:colId xmlns:a16="http://schemas.microsoft.com/office/drawing/2014/main" val="3381927572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935885194"/>
                    </a:ext>
                  </a:extLst>
                </a:gridCol>
                <a:gridCol w="875303">
                  <a:extLst>
                    <a:ext uri="{9D8B030D-6E8A-4147-A177-3AD203B41FA5}">
                      <a16:colId xmlns:a16="http://schemas.microsoft.com/office/drawing/2014/main" val="33597936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AGRUPAMENTO 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VARIAÇÃO 2019/2020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1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82.899.117,31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80.785.287,42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90.551.708,70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689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Locação de Serviços Realizados pela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37.117.094,84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41.210.857,89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34.502.969,72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4276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Gestão de 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9.868.359,16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7.964.459,70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6.007.436,70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12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Despesas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5.533.363,36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3.571.229,69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3.176.114,50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299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Serviços de TIC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1.609.992,33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1.805.476,48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2.313.313,18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0225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Obrigações Tributárias e Contributivas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1.996.751,86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2.337.666,06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1.793.531,91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028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Despesas com Imóveis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1.443.218,43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1.905.814,02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1.652.922,38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988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Outras Despesas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1.929.646,13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2.606.366,68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1.121.466,06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9634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Materiais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2.371.573,37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901.994,83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1.096.438,60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6136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189.623,83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384.528,21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962.969,86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0219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Despesas de Exercícios Anteriores e Indenizações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766.258,37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1.770.650,65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849.007,41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0677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Diárias, Passagens e Adiantamentos a Servidores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1.037.339,28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636.398,68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392.517,59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179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Contratação de Estagiários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557.454,57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614.121,86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350.778,33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003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Serviços de Consultoria - Pessoa Jurídica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3.350.003,50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2.187.735,13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40.522,37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822756"/>
                  </a:ext>
                </a:extLst>
              </a:tr>
              <a:tr h="1679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Locação de Serviços de Apoio Administrativo e Conservação e Limpeza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8.666,64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12.999,96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11.414,66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6902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Equipamentos e 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1.387.678,00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323.489,80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 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1883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Serviços de Mapeamento e Georreferenciamento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532.000,00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 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 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5216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Terrenos (Regularização Fundiária)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126.000,00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135.244,88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 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979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Geral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152.724.140,98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149.154.321,94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144.823.111,97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70436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502920" y="6611225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4C5705F2-BEFF-46C0-822A-1DB029C60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1110968"/>
            <a:ext cx="8928100" cy="635000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EVOLUÇÃO DESPESA REALIZADA IEF – 2018 - 2020</a:t>
            </a:r>
            <a:b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AGRUPAMENTO</a:t>
            </a:r>
          </a:p>
        </p:txBody>
      </p:sp>
    </p:spTree>
    <p:extLst>
      <p:ext uri="{BB962C8B-B14F-4D97-AF65-F5344CB8AC3E}">
        <p14:creationId xmlns:p14="http://schemas.microsoft.com/office/powerpoint/2010/main" val="7412653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139686" y="1970004"/>
          <a:ext cx="6864626" cy="4475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453">
                  <a:extLst>
                    <a:ext uri="{9D8B030D-6E8A-4147-A177-3AD203B41FA5}">
                      <a16:colId xmlns:a16="http://schemas.microsoft.com/office/drawing/2014/main" val="1418178366"/>
                    </a:ext>
                  </a:extLst>
                </a:gridCol>
                <a:gridCol w="2602173">
                  <a:extLst>
                    <a:ext uri="{9D8B030D-6E8A-4147-A177-3AD203B41FA5}">
                      <a16:colId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UNIDADE EXECUTORA – REGIÃO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933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108.454.132,27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293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CENTRO 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5.208.167,15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3454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5.162.270,99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6733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CENTRO 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4.619.571,27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0249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ALTO MÉDIO SÃO FRANCISCO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4.208.861,33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0642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4.094.508,99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791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3.210.634,45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807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RIO DOCE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2.692.026,69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6627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METROPOLITANA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2.525.525,99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99856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1.496.777,92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0459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844.759,47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252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CENTRO 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752.204,71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0555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646.025,96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9775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ALTO PARANAÍBA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553.173,60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5581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</a:rPr>
                        <a:t>354.471,18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0781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144.823.111,97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1139687" y="6445041"/>
            <a:ext cx="6864626" cy="247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3B5E365-3CA9-4175-9300-67CB80C5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IEF – 2020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659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3FC8248-F57B-4C13-976C-EC5106829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7" y="944942"/>
            <a:ext cx="7886700" cy="673965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RECURSOS RECEBIDOS IEF – 2017</a:t>
            </a:r>
            <a:endParaRPr lang="pt-BR" sz="2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D84C748-4567-4898-BFA7-4B31C52F9246}"/>
              </a:ext>
            </a:extLst>
          </p:cNvPr>
          <p:cNvSpPr txBox="1">
            <a:spLocks/>
          </p:cNvSpPr>
          <p:nvPr/>
        </p:nvSpPr>
        <p:spPr bwMode="auto">
          <a:xfrm>
            <a:off x="628647" y="6293193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613F22C3-8F2B-40EC-A027-2E1035B040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8922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/>
        </p:nvGraphicFramePr>
        <p:xfrm>
          <a:off x="1714500" y="2962275"/>
          <a:ext cx="5715000" cy="109347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Receita arrecadada +</a:t>
                      </a:r>
                      <a:br>
                        <a:rPr lang="pt-BR" sz="1600" b="1" u="none" strike="noStrike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Transferência financeira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Despesa Realizada</a:t>
                      </a:r>
                    </a:p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Superávit/ Déficit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effectLst/>
                        </a:rPr>
                        <a:t>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0527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144.823.111,97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43.789.682,56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40618E0D-2927-48AD-8280-6214267C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2020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2978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DA58BBA-AA5A-4B54-92E6-4B1D1B0D92AA}"/>
              </a:ext>
            </a:extLst>
          </p:cNvPr>
          <p:cNvGraphicFramePr>
            <a:graphicFrameLocks noGrp="1"/>
          </p:cNvGraphicFramePr>
          <p:nvPr/>
        </p:nvGraphicFramePr>
        <p:xfrm>
          <a:off x="0" y="1569229"/>
          <a:ext cx="9144116" cy="4959323"/>
        </p:xfrm>
        <a:graphic>
          <a:graphicData uri="http://schemas.openxmlformats.org/drawingml/2006/table">
            <a:tbl>
              <a:tblPr/>
              <a:tblGrid>
                <a:gridCol w="2360428">
                  <a:extLst>
                    <a:ext uri="{9D8B030D-6E8A-4147-A177-3AD203B41FA5}">
                      <a16:colId xmlns:a16="http://schemas.microsoft.com/office/drawing/2014/main" val="170179941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04276012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1200299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5359185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99960265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71480685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61450950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310009"/>
                    </a:ext>
                  </a:extLst>
                </a:gridCol>
                <a:gridCol w="483688">
                  <a:extLst>
                    <a:ext uri="{9D8B030D-6E8A-4147-A177-3AD203B41FA5}">
                      <a16:colId xmlns:a16="http://schemas.microsoft.com/office/drawing/2014/main" val="3484593479"/>
                    </a:ext>
                  </a:extLst>
                </a:gridCol>
              </a:tblGrid>
              <a:tr h="6350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 DE CUSTO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ASSESSORAM.E GERENCIAM. DE POLITICAS PUBLICAS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CONTROLE E MONITORAMENTO DE ATIVIDADES FLORESTAIS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FLORESTAL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UNIDADES DE CONSERVAÇÃO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PROTEÇÃO E CONSERVAÇÃO DA FAUNA SILVESTRE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AERONAVES DO SISEMA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87221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Terceirizados - MGS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4.123.698,84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2.182.066,20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30.299.551,20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36.605.316,24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65,47%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80687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TDCO PMMG (Previncêndio)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5.030.487,49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5.030.487,49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9,00%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17917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Frota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1.603.809,60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170.956,80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31.554,00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1.510.976,40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20.438,40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3.337.735,20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007143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Telefonia e Rede IP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1.563.543,36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239.148,48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323.335,60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2.143.027,44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8158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1.958.488,95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1.215,90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11.606,42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1.971.311,27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3,53%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96540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Utilidade pública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1.161.600,00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23513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material de consumo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226.303,25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136.791,86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542.742,28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1.055.837,39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90808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Aluguéis e condomínios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859.644,08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13.800,21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873.444,29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28814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Estagiários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414.386,88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116.274,12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83.574,84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35.781,72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49.982,52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700.000,08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06880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Indenização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558.068,30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558.068,30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869336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13.994,57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3.422,12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500.416,03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1.101,30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518.934,02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09725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Alimentação (Previncêndio)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515.790,00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515.790,00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263014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equipamentos (PABX, outros)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353.106,00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365.106,00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032587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viagens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58.774,00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46.773,00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46.773,00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145.494,00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50.273,00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348.087,00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799539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equipamentos (Impressoras, outros)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315.706,08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315.706,08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73830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documentos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0,36%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00909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saúde e medicamentos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15707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Demais despesas de custeio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43.094,40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21.300,00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67.994,40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61540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Prodemge (Certificados, BI, Sistema UCs)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18.423,80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32.572,00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50.995,80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6175"/>
                  </a:ext>
                </a:extLst>
              </a:tr>
              <a:tr h="2022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4" marR="6624" marT="6624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12.928.442,11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630.752,40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2.623.606,06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33.950.615,44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744.537,50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5.030.487,49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55.908.441,00 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624" marR="6624" marT="662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20716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03091736-649E-495A-9EF7-42A1879C58CA}"/>
              </a:ext>
            </a:extLst>
          </p:cNvPr>
          <p:cNvSpPr txBox="1">
            <a:spLocks/>
          </p:cNvSpPr>
          <p:nvPr/>
        </p:nvSpPr>
        <p:spPr>
          <a:xfrm>
            <a:off x="107949" y="965196"/>
            <a:ext cx="8928100" cy="63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PROGRAMAÇÃO ORÇAMENTÁRIA IEF – 2021 (Custeio)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8314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18CF4-9832-4B21-B4ED-E3D766663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3926715"/>
          </a:xfrm>
        </p:spPr>
        <p:txBody>
          <a:bodyPr/>
          <a:lstStyle/>
          <a:p>
            <a:r>
              <a:rPr lang="pt-BR" b="1" dirty="0"/>
              <a:t>Obrigado!</a:t>
            </a:r>
            <a:br>
              <a:rPr lang="pt-BR" b="1" dirty="0"/>
            </a:br>
            <a:br>
              <a:rPr lang="pt-BR" b="1" dirty="0"/>
            </a:br>
            <a:r>
              <a:rPr lang="pt-BR" sz="2000" b="1" dirty="0"/>
              <a:t>Helbert Gomes da Silva</a:t>
            </a:r>
            <a:br>
              <a:rPr lang="pt-BR" sz="2000" b="1" dirty="0"/>
            </a:br>
            <a:r>
              <a:rPr lang="pt-BR" sz="2000" b="1" dirty="0">
                <a:hlinkClick r:id="rId2"/>
              </a:rPr>
              <a:t>helbert.gomes@meioambiente.mg.gov.br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5342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 txBox="1">
            <a:spLocks/>
          </p:cNvSpPr>
          <p:nvPr/>
        </p:nvSpPr>
        <p:spPr bwMode="auto">
          <a:xfrm>
            <a:off x="539748" y="1037179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DESPESA REALIZADA </a:t>
            </a:r>
            <a:r>
              <a:rPr lang="pt-BR" altLang="pt-BR" sz="2400" b="1">
                <a:solidFill>
                  <a:schemeClr val="accent6">
                    <a:lumMod val="75000"/>
                  </a:schemeClr>
                </a:solidFill>
              </a:rPr>
              <a:t>IEF – </a:t>
            </a: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2017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GRUPO DE DESPESA</a:t>
            </a:r>
          </a:p>
        </p:txBody>
      </p:sp>
      <p:sp>
        <p:nvSpPr>
          <p:cNvPr id="10282" name="Título 1"/>
          <p:cNvSpPr txBox="1">
            <a:spLocks/>
          </p:cNvSpPr>
          <p:nvPr/>
        </p:nvSpPr>
        <p:spPr bwMode="auto">
          <a:xfrm>
            <a:off x="1984435" y="4979465"/>
            <a:ext cx="5175129" cy="18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dirty="0"/>
              <a:t>Fonte: Armazém de Informações SIAFI/MG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958120"/>
              </p:ext>
            </p:extLst>
          </p:nvPr>
        </p:nvGraphicFramePr>
        <p:xfrm>
          <a:off x="1984435" y="2419144"/>
          <a:ext cx="5175129" cy="256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166">
                  <a:extLst>
                    <a:ext uri="{9D8B030D-6E8A-4147-A177-3AD203B41FA5}">
                      <a16:colId xmlns:a16="http://schemas.microsoft.com/office/drawing/2014/main" val="2022075763"/>
                    </a:ext>
                  </a:extLst>
                </a:gridCol>
                <a:gridCol w="2297631">
                  <a:extLst>
                    <a:ext uri="{9D8B030D-6E8A-4147-A177-3AD203B41FA5}">
                      <a16:colId xmlns:a16="http://schemas.microsoft.com/office/drawing/2014/main" val="1791557584"/>
                    </a:ext>
                  </a:extLst>
                </a:gridCol>
                <a:gridCol w="1995332">
                  <a:extLst>
                    <a:ext uri="{9D8B030D-6E8A-4147-A177-3AD203B41FA5}">
                      <a16:colId xmlns:a16="http://schemas.microsoft.com/office/drawing/2014/main" val="1032948587"/>
                    </a:ext>
                  </a:extLst>
                </a:gridCol>
              </a:tblGrid>
              <a:tr h="4112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2017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79951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Pessoal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62.545.649,30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8218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53.193.063,33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96161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902.807,81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20449"/>
                  </a:ext>
                </a:extLst>
              </a:tr>
              <a:tr h="411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Inversão Financeira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3.212.450,63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09804"/>
                  </a:ext>
                </a:extLst>
              </a:tr>
              <a:tr h="5040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119.853.971,07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6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54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 txBox="1">
            <a:spLocks/>
          </p:cNvSpPr>
          <p:nvPr/>
        </p:nvSpPr>
        <p:spPr bwMode="auto">
          <a:xfrm>
            <a:off x="628650" y="1035285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CRÉDITO ORÇAMENTÁRIO X DESPESA REALIZADA IEF – 2017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</a:rPr>
              <a:t>POR PROJETO/ATIVIDADE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722114"/>
              </p:ext>
            </p:extLst>
          </p:nvPr>
        </p:nvGraphicFramePr>
        <p:xfrm>
          <a:off x="628650" y="1959279"/>
          <a:ext cx="7886700" cy="4489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892836967"/>
                    </a:ext>
                  </a:extLst>
                </a:gridCol>
                <a:gridCol w="3060313">
                  <a:extLst>
                    <a:ext uri="{9D8B030D-6E8A-4147-A177-3AD203B41FA5}">
                      <a16:colId xmlns:a16="http://schemas.microsoft.com/office/drawing/2014/main" val="1735689890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8927312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941675011"/>
                    </a:ext>
                  </a:extLst>
                </a:gridCol>
                <a:gridCol w="1054174">
                  <a:extLst>
                    <a:ext uri="{9D8B030D-6E8A-4147-A177-3AD203B41FA5}">
                      <a16:colId xmlns:a16="http://schemas.microsoft.com/office/drawing/2014/main" val="2501278293"/>
                    </a:ext>
                  </a:extLst>
                </a:gridCol>
                <a:gridCol w="689315">
                  <a:extLst>
                    <a:ext uri="{9D8B030D-6E8A-4147-A177-3AD203B41FA5}">
                      <a16:colId xmlns:a16="http://schemas.microsoft.com/office/drawing/2014/main" val="4124708128"/>
                    </a:ext>
                  </a:extLst>
                </a:gridCol>
              </a:tblGrid>
              <a:tr h="4551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Projeto Ativ.- Código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Projeto Atividade - Descrição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Valor Crédito Inicial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Valor Crédito Autorizado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Valor Despesa Empenhada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Taxa de Execução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94263"/>
                  </a:ext>
                </a:extLst>
              </a:tr>
              <a:tr h="24035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DIRECAO SUPERIOR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48.566,37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258559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PLANEJAMENTO, GESTAO E FINANCAS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15.655.650,00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16.705.468,81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14.841.708,52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507113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PESSOAL ATIVO E ENCARGOS SOCIAIS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65.608.099,00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80.353.411,00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65.053.041,44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27387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MONITORAMENTO AMBIENTAL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41.294,00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1.971,30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38725"/>
                  </a:ext>
                </a:extLst>
              </a:tr>
              <a:tr h="1486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FLORESTAL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3.216.873,17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18119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GESTAO DAS UNIDADES DE CONSERVACAO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28.155.991,00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34.687.524,08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28.891.843,83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347155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CRIACAO E IMPLANTACAO DAS UNIDADES DE CONSERVACAO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5574"/>
                  </a:ext>
                </a:extLst>
              </a:tr>
              <a:tr h="3199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REGULARIZACAO FUNDIARIA DE UNIDADES DE CONSERVACAO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27.062.500,00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27.062.500,00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3.231.429,93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044785"/>
                  </a:ext>
                </a:extLst>
              </a:tr>
              <a:tr h="1486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DA FAUNA SILVESTRE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3.904.776,00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3.349.776,00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1.654.143,44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62161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DA BIODIVERSIDADE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706.260,00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811.260,00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34.533,55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82737"/>
                  </a:ext>
                </a:extLst>
              </a:tr>
              <a:tr h="1486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CONTROLE DE ATIVIDADES FLORESTAIS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116.944,32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95936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PROTECAO E RECUPERACAO DA MATA ATLANTICA FASE II PROMATA II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3.556.119,48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2.096.203,44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11668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PRECATORIOS E SENTENCAS JUDICIARIAS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1.723.876,00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1.723.876,00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666.673,16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73096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</a:rPr>
                        <a:t>Total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152.799.446,00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178.051.229,37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119.853.971,07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70203134-4912-4307-9194-20C5D2CECDB5}"/>
              </a:ext>
            </a:extLst>
          </p:cNvPr>
          <p:cNvSpPr txBox="1">
            <a:spLocks/>
          </p:cNvSpPr>
          <p:nvPr/>
        </p:nvSpPr>
        <p:spPr bwMode="auto">
          <a:xfrm>
            <a:off x="628650" y="6448425"/>
            <a:ext cx="72723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</p:spTree>
    <p:extLst>
      <p:ext uri="{BB962C8B-B14F-4D97-AF65-F5344CB8AC3E}">
        <p14:creationId xmlns:p14="http://schemas.microsoft.com/office/powerpoint/2010/main" val="65493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50" y="962206"/>
            <a:ext cx="8928100" cy="635000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IEF – 2017</a:t>
            </a:r>
            <a:b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AGRUPAMENTO</a:t>
            </a: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416129" y="6468263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790657"/>
              </p:ext>
            </p:extLst>
          </p:nvPr>
        </p:nvGraphicFramePr>
        <p:xfrm>
          <a:off x="416129" y="1803943"/>
          <a:ext cx="8123714" cy="46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4671">
                  <a:extLst>
                    <a:ext uri="{9D8B030D-6E8A-4147-A177-3AD203B41FA5}">
                      <a16:colId xmlns:a16="http://schemas.microsoft.com/office/drawing/2014/main" val="1631045077"/>
                    </a:ext>
                  </a:extLst>
                </a:gridCol>
                <a:gridCol w="1380777">
                  <a:extLst>
                    <a:ext uri="{9D8B030D-6E8A-4147-A177-3AD203B41FA5}">
                      <a16:colId xmlns:a16="http://schemas.microsoft.com/office/drawing/2014/main" val="2844381514"/>
                    </a:ext>
                  </a:extLst>
                </a:gridCol>
                <a:gridCol w="758266">
                  <a:extLst>
                    <a:ext uri="{9D8B030D-6E8A-4147-A177-3AD203B41FA5}">
                      <a16:colId xmlns:a16="http://schemas.microsoft.com/office/drawing/2014/main" val="259315926"/>
                    </a:ext>
                  </a:extLst>
                </a:gridCol>
              </a:tblGrid>
              <a:tr h="3629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AGRUPAMENTO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VALOR DESPESA 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%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750571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65.656.041,69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54,78%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5846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REALIZADOS PELA MGS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26.951.282,74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22,49%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95497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DE FROTA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7.639.919,71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0691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(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3.212.450,63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2,68%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27718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EXERCÍCIOS ANTERIORES E OUTRAS INDENIZAÇÕES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2.786.997,43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2,33%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7388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 E CONTRIBUTIVAS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1.908.236,52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1,59%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19582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DE SERVIÇOS DE APOIO ADMINISTRATIVO E CONSERVAÇÃO E LIMPEZA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1.651.945,91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1,38%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377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DE MAPEAMENTO E GEORREFERENCIAMENTO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1,17%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15750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TIC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1.384.936,82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1,16%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04973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DIÁRIAS, PASSAGENS E ADIANTAMENTOS A SERVIDORES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1.114.781,52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0,93%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55179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COM IMÓVEIS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1.055.554,20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0,88%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919125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EQUIPAMENTOS E MATERIAL PERMANENTE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902.807,81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0,75%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317878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DESPESAS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873.507,27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0,73%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11026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740.037,73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0,62%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524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 - PESSOA JURÍDICA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732.813,78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0,61%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9876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ESTAGIÁRIOS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650.922,06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0,54%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571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605.794,07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0,51%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7737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ADESÃO AO PARCELAMENTO DECORRENTE DE LEI ESPECÍFICA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585.941,18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0,49%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788157"/>
                  </a:ext>
                </a:extLst>
              </a:tr>
              <a:tr h="18447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119.853.971,07</a:t>
                      </a: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74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954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8" name="Título 1"/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PARTICIPAÇÃO DESPESA REALIZADA IEF – 2017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479" name="Título 1"/>
          <p:cNvSpPr txBox="1">
            <a:spLocks/>
          </p:cNvSpPr>
          <p:nvPr/>
        </p:nvSpPr>
        <p:spPr bwMode="auto">
          <a:xfrm>
            <a:off x="2411760" y="5877272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628650" y="6199878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46E031D8-509F-42BF-AC6A-1D15FA30F6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66755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941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776470"/>
              </p:ext>
            </p:extLst>
          </p:nvPr>
        </p:nvGraphicFramePr>
        <p:xfrm>
          <a:off x="953588" y="2060493"/>
          <a:ext cx="7130238" cy="4217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7380">
                  <a:extLst>
                    <a:ext uri="{9D8B030D-6E8A-4147-A177-3AD203B41FA5}">
                      <a16:colId xmlns:a16="http://schemas.microsoft.com/office/drawing/2014/main" val="1418178366"/>
                    </a:ext>
                  </a:extLst>
                </a:gridCol>
                <a:gridCol w="2702858">
                  <a:extLst>
                    <a:ext uri="{9D8B030D-6E8A-4147-A177-3AD203B41FA5}">
                      <a16:colId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UNIDADE EXECUTORA - REGIÃO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DESPESA </a:t>
                      </a:r>
                      <a:r>
                        <a:rPr lang="pt-BR" sz="1400" b="1" u="none" strike="noStrike" dirty="0">
                          <a:effectLst/>
                        </a:rPr>
                        <a:t>EMPENHADA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933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91.050.557,31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293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 MÉDIO SÃO FRANCISCO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2.339.454,80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3454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 PARANAÍBA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641.790,23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6733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NORTE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4.898.202,12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02497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OESTE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474.450,83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0642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SUL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6.811.142,65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791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3.101.887,27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807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3.498.884,26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66278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524.707,17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045980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452.854,38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252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2.310.089,16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0555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 DOCE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1.631.580,83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9775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1.365.929,80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55814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752.440,26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07816"/>
                  </a:ext>
                </a:extLst>
              </a:tr>
              <a:tr h="25723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119.853.971,07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auto">
          <a:xfrm>
            <a:off x="953588" y="6278292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100" i="1" err="1"/>
              <a:t>Fonte</a:t>
            </a:r>
            <a:r>
              <a:rPr lang="pt-BR" altLang="pt-BR" sz="1100" i="1"/>
              <a:t>: Armazém de Informações SIAFI</a:t>
            </a:r>
            <a:r>
              <a:rPr lang="pt-BR" altLang="pt-BR" sz="1100" i="1" dirty="0"/>
              <a:t>/MG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3B5E365-3CA9-4175-9300-67CB80C55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49" y="965196"/>
            <a:ext cx="8928100" cy="635000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IEF – 2017</a:t>
            </a:r>
            <a:endParaRPr lang="pt-BR" altLang="pt-BR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2195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</TotalTime>
  <Words>4421</Words>
  <Application>Microsoft Office PowerPoint</Application>
  <PresentationFormat>Apresentação na tela (4:3)</PresentationFormat>
  <Paragraphs>1856</Paragraphs>
  <Slides>42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Tema do Office</vt:lpstr>
      <vt:lpstr>Apresentação do PowerPoint</vt:lpstr>
      <vt:lpstr>RECURSOS RECEBIDOS IEF – 2017</vt:lpstr>
      <vt:lpstr>PARTICIPAÇÃO RECURSOS RECEBIDOS IEF – 2017</vt:lpstr>
      <vt:lpstr>PARTICIPAÇÃO RECURSOS RECEBIDOS IEF – 2017</vt:lpstr>
      <vt:lpstr>Apresentação do PowerPoint</vt:lpstr>
      <vt:lpstr>Apresentação do PowerPoint</vt:lpstr>
      <vt:lpstr>DESPESA REALIZADA IEF – 2017 POR AGRUPAMENTO</vt:lpstr>
      <vt:lpstr>PARTICIPAÇÃO DESPESA REALIZADA IEF – 2017</vt:lpstr>
      <vt:lpstr>DESPESA REGIONALIZADA IEF – 2017</vt:lpstr>
      <vt:lpstr>RESULTADO IEF – 2017</vt:lpstr>
      <vt:lpstr>RECURSOS RECEBIDOS IEF – 2018</vt:lpstr>
      <vt:lpstr>PARTICIPAÇÃO RECURSOS RECEBIDOS IEF – 2018</vt:lpstr>
      <vt:lpstr>PARTICIPAÇÃO RECURSOS RECEBIDOS IEF – 2018</vt:lpstr>
      <vt:lpstr>Apresentação do PowerPoint</vt:lpstr>
      <vt:lpstr>Apresentação do PowerPoint</vt:lpstr>
      <vt:lpstr>DESPESA REALIZADA IEF – 2018 POR AGRUPAMENTO</vt:lpstr>
      <vt:lpstr>PARTICIPAÇÃO DESPESA REALIZADA IEF – 2018</vt:lpstr>
      <vt:lpstr>DESPESA REGIONALIZADA IEF – 2018</vt:lpstr>
      <vt:lpstr>RESULTADO IEF – 2018</vt:lpstr>
      <vt:lpstr>RECURSOS RECEBIDOS IEF – 2019</vt:lpstr>
      <vt:lpstr>PARTICIPAÇÃO RECURSOS RECEBIDOS IEF – 2019</vt:lpstr>
      <vt:lpstr>PARTICIPAÇÃO RECURSOS RECEBIDOS IEF – 2019</vt:lpstr>
      <vt:lpstr>Apresentação do PowerPoint</vt:lpstr>
      <vt:lpstr>Apresentação do PowerPoint</vt:lpstr>
      <vt:lpstr>DESPESA REALIZADA IEF – 2019 POR AGRUPAMENTO</vt:lpstr>
      <vt:lpstr>PARTICIPAÇÃO DESPESA REALIZADA IEF – 2019</vt:lpstr>
      <vt:lpstr>DESPESA REGIONALIZADA IEF – 2019</vt:lpstr>
      <vt:lpstr>RESULTADO IEF – 2019</vt:lpstr>
      <vt:lpstr>RECURSOS RECEBIDOS IEF – 2020</vt:lpstr>
      <vt:lpstr>PARTICIPAÇÃO RECURSOS RECEBIDOS IEF – 2020</vt:lpstr>
      <vt:lpstr>PARTICIPAÇÃO RECURSOS RECEBIDOS IEF – 2020</vt:lpstr>
      <vt:lpstr>EVOLUÇÃO RECURSOS RECEBIDOS IEF – 2018 - 2020</vt:lpstr>
      <vt:lpstr>Apresentação do PowerPoint</vt:lpstr>
      <vt:lpstr>Apresentação do PowerPoint</vt:lpstr>
      <vt:lpstr>Apresentação do PowerPoint</vt:lpstr>
      <vt:lpstr>DESPESA REALIZADA IEF – 2020 POR AGRUPAMENTO</vt:lpstr>
      <vt:lpstr>PARTICIPAÇÃO DESPESA REALIZADA IEF – 2020</vt:lpstr>
      <vt:lpstr>EVOLUÇÃO DESPESA REALIZADA IEF – 2018 - 2020 POR AGRUPAMENTO</vt:lpstr>
      <vt:lpstr>DESPESA REGIONALIZADA IEF – 2020</vt:lpstr>
      <vt:lpstr>RESULTADO IEF – 2020</vt:lpstr>
      <vt:lpstr>Apresentação do PowerPoint</vt:lpstr>
      <vt:lpstr>Obrigado!  Helbert Gomes da Silva helbert.gomes@meioambiente.mg.gov.br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Giordano Leite</dc:creator>
  <cp:lastModifiedBy>Helbert Gomes da Silva</cp:lastModifiedBy>
  <cp:revision>122</cp:revision>
  <dcterms:created xsi:type="dcterms:W3CDTF">2016-10-25T12:27:55Z</dcterms:created>
  <dcterms:modified xsi:type="dcterms:W3CDTF">2021-05-05T19:45:47Z</dcterms:modified>
</cp:coreProperties>
</file>