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9"/>
  </p:notesMasterIdLst>
  <p:handoutMasterIdLst>
    <p:handoutMasterId r:id="rId20"/>
  </p:handoutMasterIdLst>
  <p:sldIdLst>
    <p:sldId id="256" r:id="rId4"/>
    <p:sldId id="260" r:id="rId5"/>
    <p:sldId id="261" r:id="rId6"/>
    <p:sldId id="309" r:id="rId7"/>
    <p:sldId id="306" r:id="rId8"/>
    <p:sldId id="262" r:id="rId9"/>
    <p:sldId id="280" r:id="rId10"/>
    <p:sldId id="287" r:id="rId11"/>
    <p:sldId id="290" r:id="rId12"/>
    <p:sldId id="292" r:id="rId13"/>
    <p:sldId id="312" r:id="rId14"/>
    <p:sldId id="299" r:id="rId15"/>
    <p:sldId id="311" r:id="rId16"/>
    <p:sldId id="300" r:id="rId17"/>
    <p:sldId id="307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5AE"/>
    <a:srgbClr val="F09D94"/>
    <a:srgbClr val="F4A288"/>
    <a:srgbClr val="CFAFE7"/>
    <a:srgbClr val="AE78D6"/>
    <a:srgbClr val="BCF7FA"/>
    <a:srgbClr val="F49788"/>
    <a:srgbClr val="EF6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249" autoAdjust="0"/>
  </p:normalViewPr>
  <p:slideViewPr>
    <p:cSldViewPr snapToGrid="0">
      <p:cViewPr>
        <p:scale>
          <a:sx n="101" d="100"/>
          <a:sy n="101" d="100"/>
        </p:scale>
        <p:origin x="-69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meioambientemg.sharepoint.com/sites/GPO/Documentos%20Compartilhados/P&#250;blico%20GPO/2023/Relat&#243;rios/23.01.26%20Conselho%20de%20Administra&#231;&#227;o/1%20Recei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meioambientemg.sharepoint.com/sites/GPO/Documentos%20Compartilhados/P&#250;blico%20GPO/2023/Relat&#243;rios/23.01.26%20Conselho%20de%20Administra&#231;&#227;o/ok%202%20Receita%20hist&#243;ric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rabalho\OneDrive%20-%20Sisema\P&#250;blico%20GPO\2023\Relat&#243;rios\23.01.26%20Conselho%20de%20Administra&#231;&#227;o\5%20Despesa%20Agrupament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408631102439164E-2"/>
          <c:y val="9.9580880728965156E-3"/>
          <c:w val="0.54346479298609551"/>
          <c:h val="0.972880365953553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F3-469E-9BE1-E72C8BE5A4A7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F3-469E-9BE1-E72C8BE5A4A7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F3-469E-9BE1-E72C8BE5A4A7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9F3-469E-9BE1-E72C8BE5A4A7}"/>
              </c:ext>
            </c:extLst>
          </c:dPt>
          <c:dPt>
            <c:idx val="4"/>
            <c:bubble3D val="0"/>
            <c:spPr>
              <a:solidFill>
                <a:srgbClr val="F4B5A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9F3-469E-9BE1-E72C8BE5A4A7}"/>
              </c:ext>
            </c:extLst>
          </c:dPt>
          <c:dPt>
            <c:idx val="5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9F3-469E-9BE1-E72C8BE5A4A7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9F3-469E-9BE1-E72C8BE5A4A7}"/>
              </c:ext>
            </c:extLst>
          </c:dPt>
          <c:dPt>
            <c:idx val="7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9F3-469E-9BE1-E72C8BE5A4A7}"/>
              </c:ext>
            </c:extLst>
          </c:dPt>
          <c:dPt>
            <c:idx val="8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9F3-469E-9BE1-E72C8BE5A4A7}"/>
              </c:ext>
            </c:extLst>
          </c:dPt>
          <c:dPt>
            <c:idx val="9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9F3-469E-9BE1-E72C8BE5A4A7}"/>
              </c:ext>
            </c:extLst>
          </c:dPt>
          <c:dPt>
            <c:idx val="1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9F3-469E-9BE1-E72C8BE5A4A7}"/>
              </c:ext>
            </c:extLst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9F3-469E-9BE1-E72C8BE5A4A7}"/>
              </c:ext>
            </c:extLst>
          </c:dPt>
          <c:dPt>
            <c:idx val="1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89F3-469E-9BE1-E72C8BE5A4A7}"/>
              </c:ext>
            </c:extLst>
          </c:dPt>
          <c:dPt>
            <c:idx val="1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89F3-469E-9BE1-E72C8BE5A4A7}"/>
              </c:ext>
            </c:extLst>
          </c:dPt>
          <c:dPt>
            <c:idx val="1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89F3-469E-9BE1-E72C8BE5A4A7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89F3-469E-9BE1-E72C8BE5A4A7}"/>
              </c:ext>
            </c:extLst>
          </c:dPt>
          <c:cat>
            <c:strRef>
              <c:f>GRÁFICO!$B$41:$B$51</c:f>
              <c:strCache>
                <c:ptCount val="11"/>
                <c:pt idx="0">
                  <c:v>TAXA  FLORESTAL - ADMINISTRAÇÃO INDIRETA</c:v>
                </c:pt>
                <c:pt idx="1">
                  <c:v>RECURSOS DIRETAMENTE ARRECADADOS COM VINCULACAO ESPECIFICA</c:v>
                </c:pt>
                <c:pt idx="2">
                  <c:v>TAXA DE FISCALIZAÇÃO DE RECURSOS MINERÁRIOS</c:v>
                </c:pt>
                <c:pt idx="3">
                  <c:v>TAXA DE EXPEDIENTE - ADMINISTRACAO INDIRETA</c:v>
                </c:pt>
                <c:pt idx="4">
                  <c:v>RECURSOS DIRETAMENTE ARRECADADOS</c:v>
                </c:pt>
                <c:pt idx="5">
                  <c:v>RECURSOS RECEBIDOS POR DANOS ADVINDOS DE DESASTRES SOCIOAMBIENTAIS</c:v>
                </c:pt>
                <c:pt idx="6">
                  <c:v>TAXA DE CONTROLE E FISCALIZACAO AMBIENTAL</c:v>
                </c:pt>
                <c:pt idx="7">
                  <c:v>ALIENACAO DE BENS DE ENTIDADES ESTADUAIS</c:v>
                </c:pt>
                <c:pt idx="8">
                  <c:v>RECURSOS ORDINÁRIOS</c:v>
                </c:pt>
                <c:pt idx="9">
                  <c:v>CONVÊNIOS</c:v>
                </c:pt>
                <c:pt idx="10">
                  <c:v>ACORDOS E AJUSTES DE COOPERACAO MÚTUA</c:v>
                </c:pt>
              </c:strCache>
            </c:strRef>
          </c:cat>
          <c:val>
            <c:numRef>
              <c:f>GRÁFICO!$C$41:$C$51</c:f>
              <c:numCache>
                <c:formatCode>#,##0.00</c:formatCode>
                <c:ptCount val="11"/>
                <c:pt idx="0">
                  <c:v>97559044.360000014</c:v>
                </c:pt>
                <c:pt idx="1">
                  <c:v>96260873.829999998</c:v>
                </c:pt>
                <c:pt idx="2">
                  <c:v>78328385.019999996</c:v>
                </c:pt>
                <c:pt idx="3">
                  <c:v>21172938.530000001</c:v>
                </c:pt>
                <c:pt idx="4">
                  <c:v>19503468.799999997</c:v>
                </c:pt>
                <c:pt idx="5">
                  <c:v>4761319.6900000004</c:v>
                </c:pt>
                <c:pt idx="6">
                  <c:v>4309341.34</c:v>
                </c:pt>
                <c:pt idx="7">
                  <c:v>994169</c:v>
                </c:pt>
                <c:pt idx="8">
                  <c:v>474174.64</c:v>
                </c:pt>
                <c:pt idx="9">
                  <c:v>72874.460000000006</c:v>
                </c:pt>
                <c:pt idx="10">
                  <c:v>6230.69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89F3-469E-9BE1-E72C8BE5A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6138357300806655"/>
          <c:y val="1.5356119159138256E-2"/>
          <c:w val="0.35843946691129636"/>
          <c:h val="0.96549353982685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9346374143777"/>
          <c:y val="2.6936024339214205E-2"/>
          <c:w val="0.81030757141202836"/>
          <c:h val="0.669285587231605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GRÁFICO!$C$34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GRÁFICO!$B$35:$B$44</c:f>
              <c:strCache>
                <c:ptCount val="10"/>
                <c:pt idx="0">
                  <c:v>TAXA FLORESTAL</c:v>
                </c:pt>
                <c:pt idx="1">
                  <c:v>RDA COM VINCULAÇÃO ESPECÍFICA</c:v>
                </c:pt>
                <c:pt idx="2">
                  <c:v>TFRM / CFURH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DANOS ADVINDOS DE DESASTRES SOCIOAMBIENTAIS</c:v>
                </c:pt>
                <c:pt idx="6">
                  <c:v>TFAMG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GRÁFICO!$C$35:$C$44</c:f>
              <c:numCache>
                <c:formatCode>#,##0.00</c:formatCode>
                <c:ptCount val="10"/>
                <c:pt idx="0">
                  <c:v>69044553.319999993</c:v>
                </c:pt>
                <c:pt idx="1">
                  <c:v>16244595.949999999</c:v>
                </c:pt>
                <c:pt idx="2">
                  <c:v>60699933.300000004</c:v>
                </c:pt>
                <c:pt idx="3">
                  <c:v>13951083.35</c:v>
                </c:pt>
                <c:pt idx="4">
                  <c:v>24643617.739999998</c:v>
                </c:pt>
                <c:pt idx="6">
                  <c:v>3349294.23</c:v>
                </c:pt>
                <c:pt idx="7">
                  <c:v>673503</c:v>
                </c:pt>
                <c:pt idx="9">
                  <c:v>6213.64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AE-487A-9E08-73E42A1B8CC8}"/>
            </c:ext>
          </c:extLst>
        </c:ser>
        <c:ser>
          <c:idx val="1"/>
          <c:order val="1"/>
          <c:tx>
            <c:strRef>
              <c:f>GRÁFICO!$D$34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GRÁFICO!$B$35:$B$44</c:f>
              <c:strCache>
                <c:ptCount val="10"/>
                <c:pt idx="0">
                  <c:v>TAXA FLORESTAL</c:v>
                </c:pt>
                <c:pt idx="1">
                  <c:v>RDA COM VINCULAÇÃO ESPECÍFICA</c:v>
                </c:pt>
                <c:pt idx="2">
                  <c:v>TFRM / CFURH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DANOS ADVINDOS DE DESASTRES SOCIOAMBIENTAIS</c:v>
                </c:pt>
                <c:pt idx="6">
                  <c:v>TFAMG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GRÁFICO!$D$35:$D$44</c:f>
              <c:numCache>
                <c:formatCode>#,##0.00</c:formatCode>
                <c:ptCount val="10"/>
                <c:pt idx="0">
                  <c:v>91046846.370000005</c:v>
                </c:pt>
                <c:pt idx="1">
                  <c:v>50704357.189999998</c:v>
                </c:pt>
                <c:pt idx="2">
                  <c:v>72543923.230000004</c:v>
                </c:pt>
                <c:pt idx="3">
                  <c:v>19140468.129999999</c:v>
                </c:pt>
                <c:pt idx="4">
                  <c:v>18692939.780000001</c:v>
                </c:pt>
                <c:pt idx="5">
                  <c:v>2119127.7999999998</c:v>
                </c:pt>
                <c:pt idx="6">
                  <c:v>4499456.8</c:v>
                </c:pt>
                <c:pt idx="7">
                  <c:v>789642</c:v>
                </c:pt>
                <c:pt idx="8">
                  <c:v>627517.56999999995</c:v>
                </c:pt>
                <c:pt idx="9">
                  <c:v>19190.329999999998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6AE-487A-9E08-73E42A1B8CC8}"/>
            </c:ext>
          </c:extLst>
        </c:ser>
        <c:ser>
          <c:idx val="2"/>
          <c:order val="2"/>
          <c:tx>
            <c:strRef>
              <c:f>GRÁFICO!$E$34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GRÁFICO!$B$35:$B$44</c:f>
              <c:strCache>
                <c:ptCount val="10"/>
                <c:pt idx="0">
                  <c:v>TAXA FLORESTAL</c:v>
                </c:pt>
                <c:pt idx="1">
                  <c:v>RDA COM VINCULAÇÃO ESPECÍFICA</c:v>
                </c:pt>
                <c:pt idx="2">
                  <c:v>TFRM / CFURH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DANOS ADVINDOS DE DESASTRES SOCIOAMBIENTAIS</c:v>
                </c:pt>
                <c:pt idx="6">
                  <c:v>TFAMG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GRÁFICO!$E$35:$E$44</c:f>
              <c:numCache>
                <c:formatCode>#,##0.00</c:formatCode>
                <c:ptCount val="10"/>
                <c:pt idx="0">
                  <c:v>97559044.359999999</c:v>
                </c:pt>
                <c:pt idx="1">
                  <c:v>96260873.829999998</c:v>
                </c:pt>
                <c:pt idx="2">
                  <c:v>78328385.019999996</c:v>
                </c:pt>
                <c:pt idx="3">
                  <c:v>21172938.530000001</c:v>
                </c:pt>
                <c:pt idx="4">
                  <c:v>19503468.800000001</c:v>
                </c:pt>
                <c:pt idx="5">
                  <c:v>4761319.6900000004</c:v>
                </c:pt>
                <c:pt idx="6">
                  <c:v>4309341.34</c:v>
                </c:pt>
                <c:pt idx="7">
                  <c:v>994169</c:v>
                </c:pt>
                <c:pt idx="8">
                  <c:v>474174.64</c:v>
                </c:pt>
                <c:pt idx="9">
                  <c:v>79105.150000000009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6AE-487A-9E08-73E42A1B8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216768"/>
        <c:axId val="117218304"/>
      </c:barChart>
      <c:catAx>
        <c:axId val="11721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218304"/>
        <c:crosses val="autoZero"/>
        <c:auto val="1"/>
        <c:lblAlgn val="ctr"/>
        <c:lblOffset val="100"/>
        <c:noMultiLvlLbl val="0"/>
      </c:catAx>
      <c:valAx>
        <c:axId val="117218304"/>
        <c:scaling>
          <c:orientation val="minMax"/>
          <c:max val="1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721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955988140371343"/>
          <c:y val="0.9259816839384365"/>
          <c:w val="0.22883527403090384"/>
          <c:h val="7.33487033183816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92292630087884E-2"/>
          <c:y val="3.5501961790563169E-3"/>
          <c:w val="0.55867375798018837"/>
          <c:h val="0.9964498038209437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056-445F-99AC-F99141542705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056-445F-99AC-F99141542705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056-445F-99AC-F99141542705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056-445F-99AC-F99141542705}"/>
              </c:ext>
            </c:extLst>
          </c:dPt>
          <c:dPt>
            <c:idx val="4"/>
            <c:bubble3D val="0"/>
            <c:spPr>
              <a:solidFill>
                <a:srgbClr val="F09B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056-445F-99AC-F99141542705}"/>
              </c:ext>
            </c:extLst>
          </c:dPt>
          <c:dPt>
            <c:idx val="5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056-445F-99AC-F99141542705}"/>
              </c:ext>
            </c:extLst>
          </c:dPt>
          <c:dPt>
            <c:idx val="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056-445F-99AC-F99141542705}"/>
              </c:ext>
            </c:extLst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056-445F-99AC-F99141542705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056-445F-99AC-F99141542705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056-445F-99AC-F99141542705}"/>
              </c:ext>
            </c:extLst>
          </c:dPt>
          <c:dPt>
            <c:idx val="10"/>
            <c:bubble3D val="0"/>
            <c:spPr>
              <a:solidFill>
                <a:srgbClr val="F09B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056-445F-99AC-F99141542705}"/>
              </c:ext>
            </c:extLst>
          </c:dPt>
          <c:dPt>
            <c:idx val="11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F056-445F-99AC-F99141542705}"/>
              </c:ext>
            </c:extLst>
          </c:dPt>
          <c:dPt>
            <c:idx val="12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F056-445F-99AC-F99141542705}"/>
              </c:ext>
            </c:extLst>
          </c:dPt>
          <c:dPt>
            <c:idx val="13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F056-445F-99AC-F99141542705}"/>
              </c:ext>
            </c:extLst>
          </c:dPt>
          <c:dPt>
            <c:idx val="14"/>
            <c:bubble3D val="0"/>
            <c:spPr>
              <a:solidFill>
                <a:schemeClr val="bg2">
                  <a:lumMod val="9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F056-445F-99AC-F99141542705}"/>
              </c:ext>
            </c:extLst>
          </c:dPt>
          <c:cat>
            <c:strRef>
              <c:f>'2022'!$A$2:$A$16</c:f>
              <c:strCache>
                <c:ptCount val="15"/>
                <c:pt idx="0">
                  <c:v>Pessoal e encargos sociais</c:v>
                </c:pt>
                <c:pt idx="1">
                  <c:v>Terceirizados - MGS</c:v>
                </c:pt>
                <c:pt idx="2">
                  <c:v>Auxílios</c:v>
                </c:pt>
                <c:pt idx="3">
                  <c:v>Frota</c:v>
                </c:pt>
                <c:pt idx="4">
                  <c:v>TDCO PMMG (Previncêndio)</c:v>
                </c:pt>
                <c:pt idx="5">
                  <c:v>Repasses de convênios e parcerias</c:v>
                </c:pt>
                <c:pt idx="6">
                  <c:v>Obrigações tributárias</c:v>
                </c:pt>
                <c:pt idx="7">
                  <c:v>Material de consumo</c:v>
                </c:pt>
                <c:pt idx="8">
                  <c:v>Precatórios e sentenças judiciais</c:v>
                </c:pt>
                <c:pt idx="9">
                  <c:v>Locação de Aeronaves</c:v>
                </c:pt>
                <c:pt idx="10">
                  <c:v>Telefonia e Rede IP</c:v>
                </c:pt>
                <c:pt idx="11">
                  <c:v>Utilidade pública</c:v>
                </c:pt>
                <c:pt idx="12">
                  <c:v>Estagiários</c:v>
                </c:pt>
                <c:pt idx="13">
                  <c:v>Aluguéis e condomínios</c:v>
                </c:pt>
                <c:pt idx="14">
                  <c:v>Demais Despesas</c:v>
                </c:pt>
              </c:strCache>
            </c:strRef>
          </c:cat>
          <c:val>
            <c:numRef>
              <c:f>'2022'!$B$2:$B$16</c:f>
              <c:numCache>
                <c:formatCode>#,##0.00_ ;\-#,##0.00\ </c:formatCode>
                <c:ptCount val="15"/>
                <c:pt idx="0">
                  <c:v>107567419.99000001</c:v>
                </c:pt>
                <c:pt idx="1">
                  <c:v>36942214.669999987</c:v>
                </c:pt>
                <c:pt idx="2">
                  <c:v>21123452.43</c:v>
                </c:pt>
                <c:pt idx="3">
                  <c:v>5067115.1399999997</c:v>
                </c:pt>
                <c:pt idx="4">
                  <c:v>4710208.6100000003</c:v>
                </c:pt>
                <c:pt idx="5">
                  <c:v>3581487.78</c:v>
                </c:pt>
                <c:pt idx="6">
                  <c:v>3193439.54</c:v>
                </c:pt>
                <c:pt idx="7">
                  <c:v>1909670.12</c:v>
                </c:pt>
                <c:pt idx="8">
                  <c:v>1776359.42</c:v>
                </c:pt>
                <c:pt idx="9">
                  <c:v>1547985.6</c:v>
                </c:pt>
                <c:pt idx="10">
                  <c:v>1470794.27</c:v>
                </c:pt>
                <c:pt idx="11">
                  <c:v>1128680.0900000001</c:v>
                </c:pt>
                <c:pt idx="12">
                  <c:v>867872.05</c:v>
                </c:pt>
                <c:pt idx="13">
                  <c:v>804227.36</c:v>
                </c:pt>
                <c:pt idx="14">
                  <c:v>3845517.8799999994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F056-445F-99AC-F991415427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240914330153177"/>
          <c:y val="4.8320788033272943E-2"/>
          <c:w val="0.34597522531905733"/>
          <c:h val="0.912455340338208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D1624-709E-42FD-B938-1CBBD1EC2DC0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11423-A21B-473A-AD6E-9334A7C8E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56DD3-A2F0-4C14-B246-F0ABEAE61156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E358-74F8-437E-BD5B-D1E832497F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38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57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01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70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1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9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5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7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465882" y="2659570"/>
            <a:ext cx="58686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altLang="pt-BR" sz="2400" b="1" dirty="0">
                <a:solidFill>
                  <a:srgbClr val="006666"/>
                </a:solidFill>
              </a:rPr>
              <a:t>CONSELHO DE ADMINISTRAÇÃO – IEF</a:t>
            </a: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sz="2000" b="1" dirty="0">
                <a:solidFill>
                  <a:schemeClr val="accent6">
                    <a:lumMod val="75000"/>
                  </a:schemeClr>
                </a:solidFill>
              </a:rPr>
              <a:t>DEMONSTRAÇÃO DOS RESULTADOS ORÇAMENTÁRIOS E FINANCEIROS 2022</a:t>
            </a:r>
            <a:r>
              <a:rPr lang="pt-BR" altLang="pt-BR" sz="2000" dirty="0">
                <a:solidFill>
                  <a:srgbClr val="006666"/>
                </a:solidFill>
              </a:rPr>
              <a:t/>
            </a:r>
            <a:br>
              <a:rPr lang="pt-BR" altLang="pt-BR" sz="2000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chemeClr val="bg1">
                    <a:lumMod val="50000"/>
                  </a:schemeClr>
                </a:solidFill>
              </a:rPr>
              <a:t>Helbert Gomes da Silva </a:t>
            </a:r>
            <a:r>
              <a:rPr lang="pt-BR" altLang="pt-BR" b="1" dirty="0"/>
              <a:t/>
            </a:r>
            <a:br>
              <a:rPr lang="pt-BR" altLang="pt-BR" b="1" dirty="0"/>
            </a:br>
            <a:r>
              <a:rPr lang="pt-BR" altLang="pt-BR" dirty="0">
                <a:solidFill>
                  <a:schemeClr val="bg1">
                    <a:lumMod val="50000"/>
                  </a:schemeClr>
                </a:solidFill>
              </a:rPr>
              <a:t>Diretor de Administração e Finanças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3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2022 – Por agrupamento de despesa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="" xmlns:a16="http://schemas.microsoft.com/office/drawing/2014/main" id="{52404907-933A-44DF-8D33-B2DFD10E7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86306"/>
              </p:ext>
            </p:extLst>
          </p:nvPr>
        </p:nvGraphicFramePr>
        <p:xfrm>
          <a:off x="457193" y="1664898"/>
          <a:ext cx="8229599" cy="4606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941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3" y="531376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2020/2022 – Por agrupamento de despesa</a:t>
            </a:r>
          </a:p>
        </p:txBody>
      </p:sp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53727"/>
              </p:ext>
            </p:extLst>
          </p:nvPr>
        </p:nvGraphicFramePr>
        <p:xfrm>
          <a:off x="1096600" y="1151546"/>
          <a:ext cx="6950787" cy="5706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6787">
                  <a:extLst>
                    <a:ext uri="{9D8B030D-6E8A-4147-A177-3AD203B41FA5}">
                      <a16:colId xmlns="" xmlns:a16="http://schemas.microsoft.com/office/drawing/2014/main" val="3979675666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4250248792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3381927572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935885194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33597936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Agrupamento de Despesa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2020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2021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2022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Variação 2021/2022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017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73.079.031,94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90.120.710,45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107.567.419,99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556892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Terceirizados -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34.243.399,05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35.874.437,78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36.942.214,67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75427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Auxílios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17.338.702,19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18.468.010,84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21.123.452,43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59122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6.003.004,39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3.651.544,86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5.067.115,14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02997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TDCO PMMG (Previncêndio)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3.944.509,91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5.010.400,34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4.710.208,61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02257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Repasses de convênios e parcerias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1.726.050,39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3.581.487,78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107,5%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02800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1.809.708,43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2.681.388,36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3.193.439,54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14269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738.026,38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1.227.574,93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1.909.670,12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410668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991.057,77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4.381.374,60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1.776.359,42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-59,5%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5980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1.547.985,60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642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Telefonia e Rede IP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2.169.500,18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1.284.905,89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1.470.794,27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2296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Utilidade pública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960.381,59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1.077.817,81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1.128.680,09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598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Estagiários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350.778,33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484.043,53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867.872,05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096341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Aluguéis e condomínios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950.730,00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797.324,66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804.227,36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61363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Diárias e viagens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119.375,65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195.243,06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656.570,89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236,3%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980219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73.651,60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637.941,38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766,2%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10677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Alimentação (Previncêndio)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333.130,00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548.806,70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472.573,55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-13,9%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1793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354.203,00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387.629,66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439.413,52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000326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Indenização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71.833,37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121.581,92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399.083,98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882275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de UC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387.330,40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969029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40.522,37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340.000,00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618832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15.706,08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196.728,10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198.880,67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052160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Demais despesas de custeio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299.212,12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191.070,36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188.965,43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12782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Gestão de Documentos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259.570,67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106.665,51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88.761,05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-16,8%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997989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750.728,55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523.030,72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35.997,01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-93,1%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764635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144.823.111,97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195.536.444,95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5970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301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529836"/>
              </p:ext>
            </p:extLst>
          </p:nvPr>
        </p:nvGraphicFramePr>
        <p:xfrm>
          <a:off x="2331963" y="1600196"/>
          <a:ext cx="4335537" cy="4679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4837">
                  <a:extLst>
                    <a:ext uri="{9D8B030D-6E8A-4147-A177-3AD203B41FA5}">
                      <a16:colId xmlns="" xmlns:a16="http://schemas.microsoft.com/office/drawing/2014/main" val="1418178366"/>
                    </a:ext>
                  </a:extLst>
                </a:gridCol>
                <a:gridCol w="1790700">
                  <a:extLst>
                    <a:ext uri="{9D8B030D-6E8A-4147-A177-3AD203B41FA5}">
                      <a16:colId xmlns=""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Unidade Executora/ Região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2093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154.989.757,65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77029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RIO DOCE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6.916.325,65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61345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5.514.148,07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626733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CENTRO SUL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4.991.600,00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30249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4.864.004,70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32064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ALTO MÉDIO SÃO FRANCISCO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4.800.490,10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1779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4.056.516,12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75807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CENTRO 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3.735.805,51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64662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NORDESTE </a:t>
                      </a:r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(SUL)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1.770.825,90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00459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1.060.377,50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65252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sng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RIO DOCE </a:t>
                      </a:r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(CENTRO OESTE)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907.619,03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8405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822.581,17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099775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ALTO PARANAÍBA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641.850,27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85558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464.543,28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00078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195.536.444,95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2022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214219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REPASSES LOA 2022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8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427739"/>
              </p:ext>
            </p:extLst>
          </p:nvPr>
        </p:nvGraphicFramePr>
        <p:xfrm>
          <a:off x="1088961" y="2760640"/>
          <a:ext cx="6966066" cy="1511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1258">
                  <a:extLst>
                    <a:ext uri="{9D8B030D-6E8A-4147-A177-3AD203B41FA5}">
                      <a16:colId xmlns="" xmlns:a16="http://schemas.microsoft.com/office/drawing/2014/main" val="1418178366"/>
                    </a:ext>
                  </a:extLst>
                </a:gridCol>
                <a:gridCol w="822744">
                  <a:extLst>
                    <a:ext uri="{9D8B030D-6E8A-4147-A177-3AD203B41FA5}">
                      <a16:colId xmlns="" xmlns:a16="http://schemas.microsoft.com/office/drawing/2014/main" val="1614137854"/>
                    </a:ext>
                  </a:extLst>
                </a:gridCol>
                <a:gridCol w="1272064">
                  <a:extLst>
                    <a:ext uri="{9D8B030D-6E8A-4147-A177-3AD203B41FA5}">
                      <a16:colId xmlns=""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Unidade Orçamentária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Valor Repasse ¹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2093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1501 - SECRETARIA DE ESTADO DE PLANEJAMENTO E GESTÃO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60 - RDA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1.242.076,79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77029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4031 - FUNDO ESPECIAL DO PODER JUDICIÁRIO DE MINAS GERAIS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60 - RDA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95.164,50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6134547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1.337.241,29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759770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 Despesa empenhada pela unidade orçamentária recebedora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5723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9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768463"/>
              </p:ext>
            </p:extLst>
          </p:nvPr>
        </p:nvGraphicFramePr>
        <p:xfrm>
          <a:off x="1714500" y="2962275"/>
          <a:ext cx="5715000" cy="113704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=""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=""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Receita arrecadada +</a:t>
                      </a:r>
                      <a:br>
                        <a:rPr lang="pt-BR" sz="1600" b="1" u="none" strike="noStrike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Transferência financeira</a:t>
                      </a:r>
                      <a:r>
                        <a:rPr lang="pt-BR" sz="1600" b="1" u="none" strike="noStrike" dirty="0">
                          <a:effectLst/>
                        </a:rPr>
                        <a:t/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 dirty="0"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Despesa Realizada + Repasses</a:t>
                      </a:r>
                    </a:p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Superávit/ Déficit</a:t>
                      </a:r>
                      <a:r>
                        <a:rPr lang="pt-BR" sz="1600" b="1" u="none" strike="noStrike" dirty="0">
                          <a:effectLst/>
                        </a:rPr>
                        <a:t/>
                      </a:r>
                      <a:br>
                        <a:rPr lang="pt-BR" sz="1600" b="1" u="none" strike="noStrike" dirty="0">
                          <a:effectLst/>
                        </a:rPr>
                      </a:br>
                      <a:r>
                        <a:rPr lang="pt-BR" sz="1600" b="1" u="none" strike="noStrike"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effectLst/>
                        </a:rPr>
                        <a:t>)</a:t>
                      </a:r>
                      <a:endParaRPr lang="pt-BR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600527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323.442.820,36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196.873.686,24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126.569.134,12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2022</a:t>
            </a:r>
          </a:p>
        </p:txBody>
      </p:sp>
    </p:spTree>
    <p:extLst>
      <p:ext uri="{BB962C8B-B14F-4D97-AF65-F5344CB8AC3E}">
        <p14:creationId xmlns:p14="http://schemas.microsoft.com/office/powerpoint/2010/main" val="3180092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B818CF4-9832-4B21-B4ED-E3D766663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05342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958856"/>
              </p:ext>
            </p:extLst>
          </p:nvPr>
        </p:nvGraphicFramePr>
        <p:xfrm>
          <a:off x="352691" y="1386260"/>
          <a:ext cx="8438607" cy="51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="" xmlns:a16="http://schemas.microsoft.com/office/drawing/2014/main" val="2915649194"/>
                    </a:ext>
                  </a:extLst>
                </a:gridCol>
                <a:gridCol w="777904">
                  <a:extLst>
                    <a:ext uri="{9D8B030D-6E8A-4147-A177-3AD203B41FA5}">
                      <a16:colId xmlns="" xmlns:a16="http://schemas.microsoft.com/office/drawing/2014/main" val="4091161733"/>
                    </a:ext>
                  </a:extLst>
                </a:gridCol>
                <a:gridCol w="1276183">
                  <a:extLst>
                    <a:ext uri="{9D8B030D-6E8A-4147-A177-3AD203B41FA5}">
                      <a16:colId xmlns=""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="" xmlns:a16="http://schemas.microsoft.com/office/drawing/2014/main" val="8223952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de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de Recurso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</a:t>
                      </a:r>
                      <a:r>
                        <a:rPr lang="pt-BR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Arrecadado/ Recebido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78572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97.277.246,18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30,08%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32361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DE FISCALIZAÇÃO DE RECURSOS MINERÁRIOS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78.328.385,02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24,22%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24084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64.308.295,16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19,88%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49084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30.311.596,21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9,37%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84152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DA LEI DE POLITICA FLORESTAL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17.615.230,55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5,45%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5992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SISPASS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6.924.001,23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2,14%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17036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RECURSOS RECEBIDOS POR DANOS ADVINDOS DE DESASTRES SOCIOAMBIENTAIS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4.761.319,69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13636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OUTROS SERVICOS - DIVIDA ATIVA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4.729.662,08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1,46%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36192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4.309.341,34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668415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MULTAS ADMINISTRATIVAS POR DANOS AMBIENTAIS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3.946.465,29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1,22%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89329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OUTRAS RECEITAS - PRIMARIAS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3.745.431,26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1,16%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4307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DA LEI DA PESCA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3.021.156,16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0,93%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36549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VISITACAO DE UCS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1.635.689,64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0,51%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1709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MOVEIS E SEMOVENTES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994.169,00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76956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RECURSOS ORDINÁRIOS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474.174,64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2876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DE LIBERACAO E MANEJO DA FAUNA E FLORA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380.887,15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94610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/ 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369.929,52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86114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TAXA DE REPROGRAFIA, CERTIDOES E JULGAMENTO DE CONTENCIOSO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155.664,67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73491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/ 74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79.105,15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52560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SERVICOS ESPECIAIS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69.777,60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69726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DA PESCA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5.292,82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5074274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323.442.820,36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5310406"/>
                  </a:ext>
                </a:extLst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194" y="660772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2022 – Por classificação de receita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69511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736488"/>
              </p:ext>
            </p:extLst>
          </p:nvPr>
        </p:nvGraphicFramePr>
        <p:xfrm>
          <a:off x="344975" y="1628633"/>
          <a:ext cx="8454037" cy="42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0646">
                  <a:extLst>
                    <a:ext uri="{9D8B030D-6E8A-4147-A177-3AD203B41FA5}">
                      <a16:colId xmlns="" xmlns:a16="http://schemas.microsoft.com/office/drawing/2014/main" val="308508507"/>
                    </a:ext>
                  </a:extLst>
                </a:gridCol>
                <a:gridCol w="1305169">
                  <a:extLst>
                    <a:ext uri="{9D8B030D-6E8A-4147-A177-3AD203B41FA5}">
                      <a16:colId xmlns="" xmlns:a16="http://schemas.microsoft.com/office/drawing/2014/main" val="1917132640"/>
                    </a:ext>
                  </a:extLst>
                </a:gridCol>
                <a:gridCol w="838222">
                  <a:extLst>
                    <a:ext uri="{9D8B030D-6E8A-4147-A177-3AD203B41FA5}">
                      <a16:colId xmlns="" xmlns:a16="http://schemas.microsoft.com/office/drawing/2014/main" val="164589766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de Recurso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</a:t>
                      </a:r>
                      <a:r>
                        <a:rPr lang="pt-BR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Arrecadado/ Recebido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095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– TAXA FLORESTAL - ADMINISTRAÇÃO INDIRETA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97.559.044,36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4043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– RECURSOS DIRETAMENTE ARRECADADOS COM VINCULACAO ESPECIFICA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96.260.873,83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2245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 – TAXA DE FISCALIZAÇÃO DE RECURSOS MINERÁRIOS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78.328.385,02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8747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 – TAXA DE EXPEDIENTE - ADMINISTRACAO INDIRETA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21.172.938,53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0261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– RECURSOS DIRETAMENTE ARRECADADOS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19.503.468,80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7918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 – RECURSOS RECEBIDOS POR DANOS ADVINDOS DE DESASTRES SOCIOAMBIENTAIS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4.761.319,69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0312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– TAXA DE CONTROLE E FISCALIZACAO AMBIENTAL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4.309.341,34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30016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– ALIENACAO DE BENS DE ENTIDADES ESTADUAIS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994.169,00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1612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– RECURSOS ORDINÁRIOS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474.174,64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6853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– CONVÊNIOS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72.874,46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299158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– ACORDOS E AJUSTES DE COOPERACAO MÚTUA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6.230,69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25370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323.442.820,36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2022 – Por fonte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2709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2022 – Por fonte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="" xmlns:a16="http://schemas.microsoft.com/office/drawing/2014/main" id="{6F35E6C8-938C-4029-BAEC-66714936B7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00326"/>
              </p:ext>
            </p:extLst>
          </p:nvPr>
        </p:nvGraphicFramePr>
        <p:xfrm>
          <a:off x="362642" y="1584555"/>
          <a:ext cx="8324151" cy="4649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8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70614"/>
              </p:ext>
            </p:extLst>
          </p:nvPr>
        </p:nvGraphicFramePr>
        <p:xfrm>
          <a:off x="670608" y="1677171"/>
          <a:ext cx="7802771" cy="4648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0771">
                  <a:extLst>
                    <a:ext uri="{9D8B030D-6E8A-4147-A177-3AD203B41FA5}">
                      <a16:colId xmlns="" xmlns:a16="http://schemas.microsoft.com/office/drawing/2014/main" val="308508507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4058198681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658280137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1917132640"/>
                    </a:ext>
                  </a:extLst>
                </a:gridCol>
                <a:gridCol w="972000">
                  <a:extLst>
                    <a:ext uri="{9D8B030D-6E8A-4147-A177-3AD203B41FA5}">
                      <a16:colId xmlns="" xmlns:a16="http://schemas.microsoft.com/office/drawing/2014/main" val="270056571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de Recurso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Variação</a:t>
                      </a:r>
                    </a:p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2021/2022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095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– TAXA FLORESTAL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69.044.553,32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91.046.846,37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97.559.044,36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4043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– RDA COM VINCULAÇÃO ESPECÍFICA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16.244.595,95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50.704.357,19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96.260.873,83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10109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 – TFRM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44.549.182,31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72.543.923,23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78.328.385,02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4790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 – TAXA DE EXPEDIENTE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13.951.083,35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19.140.468,13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21.172.938,53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3360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– RDA LIVRE UTILIZAÇÃO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24.643.617,74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18.692.939,78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19.503.468,80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8747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 – DANOS DESASTRES AMBIENTAIS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2.119.127,80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4.761.319,69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124,7%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0261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– TFAMG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3.349.294,23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4.499.456,80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4.309.341,34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-4,2%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7918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– ALIENACAO DE BENS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673.503,00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789.642,00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994.169,00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0092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 – RECURSOS ORDINÁRIOS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627.517,57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474.174,64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-24,4%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0312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– CONVÊNIOS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5.919,89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17.685,53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72.874,46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312,1%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1612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– ACORDOS E AJUSTES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293,75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1.504,80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6.230,69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314,1%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6853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 – CFURH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16.150.750,99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299158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260.183.469,20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323.442.820,36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2020/2022 – Por fonte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293654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Espaço Reservado para Conteúdo 9">
            <a:extLst>
              <a:ext uri="{FF2B5EF4-FFF2-40B4-BE49-F238E27FC236}">
                <a16:creationId xmlns="" xmlns:a16="http://schemas.microsoft.com/office/drawing/2014/main" id="{3BA4D547-C6EF-4626-98FD-992F98DD5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954879"/>
              </p:ext>
            </p:extLst>
          </p:nvPr>
        </p:nvGraphicFramePr>
        <p:xfrm>
          <a:off x="457194" y="1496290"/>
          <a:ext cx="8229600" cy="486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194" y="660772"/>
            <a:ext cx="8229600" cy="725488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2020/2022 – Por fonte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18399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813735"/>
              </p:ext>
            </p:extLst>
          </p:nvPr>
        </p:nvGraphicFramePr>
        <p:xfrm>
          <a:off x="711198" y="2372755"/>
          <a:ext cx="7735568" cy="2596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063">
                  <a:extLst>
                    <a:ext uri="{9D8B030D-6E8A-4147-A177-3AD203B41FA5}">
                      <a16:colId xmlns="" xmlns:a16="http://schemas.microsoft.com/office/drawing/2014/main" val="2022075763"/>
                    </a:ext>
                  </a:extLst>
                </a:gridCol>
                <a:gridCol w="2124389">
                  <a:extLst>
                    <a:ext uri="{9D8B030D-6E8A-4147-A177-3AD203B41FA5}">
                      <a16:colId xmlns="" xmlns:a16="http://schemas.microsoft.com/office/drawing/2014/main" val="1791557584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2912659687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2553039298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1032948587"/>
                    </a:ext>
                  </a:extLst>
                </a:gridCol>
                <a:gridCol w="1047116">
                  <a:extLst>
                    <a:ext uri="{9D8B030D-6E8A-4147-A177-3AD203B41FA5}">
                      <a16:colId xmlns="" xmlns:a16="http://schemas.microsoft.com/office/drawing/2014/main" val="757129909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2022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Variação</a:t>
                      </a:r>
                    </a:p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2021/2022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7995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Pessoal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73.820.571,75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94.374.185,80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109.070.612,41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10821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Outras Despesas Correntes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71.002.540,22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74.408.154,67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85.429.840,76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4296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Investimentos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347.651,60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648.661,38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002044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Inversão Financeira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387.330,40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3909804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144.823.111,97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195.536.444,95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0365811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2020/2022 – Por grupo de despesa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38454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182689"/>
              </p:ext>
            </p:extLst>
          </p:nvPr>
        </p:nvGraphicFramePr>
        <p:xfrm>
          <a:off x="587185" y="1756828"/>
          <a:ext cx="7969618" cy="4835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035">
                  <a:extLst>
                    <a:ext uri="{9D8B030D-6E8A-4147-A177-3AD203B41FA5}">
                      <a16:colId xmlns="" xmlns:a16="http://schemas.microsoft.com/office/drawing/2014/main" val="1735689890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892731297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2941675011"/>
                    </a:ext>
                  </a:extLst>
                </a:gridCol>
                <a:gridCol w="1224000">
                  <a:extLst>
                    <a:ext uri="{9D8B030D-6E8A-4147-A177-3AD203B41FA5}">
                      <a16:colId xmlns="" xmlns:a16="http://schemas.microsoft.com/office/drawing/2014/main" val="2501278293"/>
                    </a:ext>
                  </a:extLst>
                </a:gridCol>
                <a:gridCol w="763583">
                  <a:extLst>
                    <a:ext uri="{9D8B030D-6E8A-4147-A177-3AD203B41FA5}">
                      <a16:colId xmlns="" xmlns:a16="http://schemas.microsoft.com/office/drawing/2014/main" val="4124708128"/>
                    </a:ext>
                  </a:extLst>
                </a:gridCol>
              </a:tblGrid>
              <a:tr h="5191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Projeto/Atividade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Inicial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Final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Taxa de Execução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329426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2500 - ASSESSORAMENTO E GERENCIAMENTO DE POLITICAS PUBLICAS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87.613.977,00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106.666.545,81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95.772.927,45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32585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4274 - CONTROLE E MONITORAMENTO DE ATIVIDADES FLORESTAIS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12.191.400,00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14.377.616,88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11.883.885,42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66563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4276 - </a:t>
                      </a:r>
                      <a:r>
                        <a:rPr lang="pt-BR" sz="140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FOMENTO FLORESTAL </a:t>
                      </a:r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(RECUPERACAO AMBIENTAL)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55.289.177,00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52.746.354,89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15.664.809,86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929417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4277- PARC - PROGRAMA DE CONCESSAO DE PARQUES ESTADUAIS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700.000,00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700.000,00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340.000,00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8507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4280 - GESTAO DE UNIDADES DE CONSERVACAO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73.541.118,00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83.431.046,01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60.513.875,96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662738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4283 - PROTECAO E CONSERVACAO DA FAUNA SILVESTRE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13.515.098,00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10.770.346,29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4.874.378,23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023872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4285 - GESTAO DE AERONAVES DO SISEMA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4.487.598,00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4.723.825,00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4.710.208,61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001811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7004 - PRECATORIOS E SENTENCAS JUDICIARIAS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3.394.148,00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6.494.148,00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1.776.359,42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34715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250.732.516,00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279.909.882,88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195.536.444,95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10113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CRÉDITO ORÇAMENTÁRIO E DESPESA REALIZADA 2022 –</a:t>
            </a:r>
          </a:p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Projeto/Atividade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65493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3" y="522749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2022 – Por agrupamento de despesa</a:t>
            </a:r>
          </a:p>
        </p:txBody>
      </p:sp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615773"/>
              </p:ext>
            </p:extLst>
          </p:nvPr>
        </p:nvGraphicFramePr>
        <p:xfrm>
          <a:off x="2356600" y="1151546"/>
          <a:ext cx="4430787" cy="5706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6787">
                  <a:extLst>
                    <a:ext uri="{9D8B030D-6E8A-4147-A177-3AD203B41FA5}">
                      <a16:colId xmlns="" xmlns:a16="http://schemas.microsoft.com/office/drawing/2014/main" val="3979675666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4250248792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33597936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Agrupamento de Despesa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Despesa Empenhada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Participação (%)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017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107.567.419,99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556892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Terceirizados -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36.942.214,67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754276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Auxílios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21.123.452,43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59122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5.067.115,14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02997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TDCO PMMG (</a:t>
                      </a:r>
                      <a:r>
                        <a:rPr lang="pt-BR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Previncêndio</a:t>
                      </a:r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4.710.208,61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02257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Repasses de convênios e parcerias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3.581.487,78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02800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3.193.439,54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142698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1.909.670,12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410668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1.776.359,42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59808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Aeronaves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1.547.985,60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6423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Telefonia e Rede IP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1.470.794,27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2296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Utilidade pública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1.128.680,09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59885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Estagiários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867.872,05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096341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Aluguéis e condomínios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804.227,36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61363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Diárias e viagens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656.570,89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980219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637.941,38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1067767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Alimentação (Previncêndio)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472.573,55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1793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439.413,52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0003269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Indenização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399.083,98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882275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de UC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387.330,40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969029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340.000,00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618832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198.880,67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052160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Demais despesas de custeio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188.965,43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12782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Gestão de Documentos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88.761,05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9979898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35.997,01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586904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195.536.444,95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5970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954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04FE0A67A36B49B5B8457D067A5C85" ma:contentTypeVersion="16" ma:contentTypeDescription="Crie um novo documento." ma:contentTypeScope="" ma:versionID="d74d6aa3575394376a1c4f04b0d0ab17">
  <xsd:schema xmlns:xsd="http://www.w3.org/2001/XMLSchema" xmlns:xs="http://www.w3.org/2001/XMLSchema" xmlns:p="http://schemas.microsoft.com/office/2006/metadata/properties" xmlns:ns2="f3b2db86-7adf-4281-833e-934809a2dee9" xmlns:ns3="44f16c43-2172-4e52-8cfe-8bfd6bfb69e8" targetNamespace="http://schemas.microsoft.com/office/2006/metadata/properties" ma:root="true" ma:fieldsID="deea387100a0416df44c0c224870850f" ns2:_="" ns3:_="">
    <xsd:import namespace="f3b2db86-7adf-4281-833e-934809a2dee9"/>
    <xsd:import namespace="44f16c43-2172-4e52-8cfe-8bfd6bfb69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2db86-7adf-4281-833e-934809a2de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Marcações de imagem" ma:readOnly="false" ma:fieldId="{5cf76f15-5ced-4ddc-b409-7134ff3c332f}" ma:taxonomyMulti="true" ma:sspId="ac9bf8b5-4d3d-40de-81d2-004b03e3f0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16c43-2172-4e52-8cfe-8bfd6bfb69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1d949c1-6a14-4bdf-9b70-1127089e7791}" ma:internalName="TaxCatchAll" ma:showField="CatchAllData" ma:web="44f16c43-2172-4e52-8cfe-8bfd6bfb69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BB404D-8D2D-4BA1-8C6F-CE51AC842F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b2db86-7adf-4281-833e-934809a2dee9"/>
    <ds:schemaRef ds:uri="44f16c43-2172-4e52-8cfe-8bfd6bfb69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DECC09-383F-45AF-935C-29BB9D018B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1676</TotalTime>
  <Words>1316</Words>
  <Application>Microsoft Office PowerPoint</Application>
  <PresentationFormat>Apresentação na tela (4:3)</PresentationFormat>
  <Paragraphs>588</Paragraphs>
  <Slides>15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RECURSOS RECEBIDOS 2022 – Por classificação de receita</vt:lpstr>
      <vt:lpstr>Apresentação do PowerPoint</vt:lpstr>
      <vt:lpstr>Apresentação do PowerPoint</vt:lpstr>
      <vt:lpstr>Apresentação do PowerPoint</vt:lpstr>
      <vt:lpstr>RECURSOS RECEBIDOS 2020/2022 – Por fonte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Giordano Leite</dc:creator>
  <cp:lastModifiedBy>m1020926</cp:lastModifiedBy>
  <cp:revision>203</cp:revision>
  <dcterms:created xsi:type="dcterms:W3CDTF">2016-10-25T12:27:55Z</dcterms:created>
  <dcterms:modified xsi:type="dcterms:W3CDTF">2023-05-10T13:54:09Z</dcterms:modified>
</cp:coreProperties>
</file>